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258" r:id="rId3"/>
    <p:sldId id="755" r:id="rId4"/>
    <p:sldId id="756" r:id="rId5"/>
    <p:sldId id="757" r:id="rId6"/>
    <p:sldId id="758" r:id="rId7"/>
    <p:sldId id="759" r:id="rId8"/>
    <p:sldId id="760" r:id="rId9"/>
    <p:sldId id="740" r:id="rId10"/>
    <p:sldId id="703" r:id="rId11"/>
    <p:sldId id="630" r:id="rId12"/>
    <p:sldId id="633" r:id="rId13"/>
    <p:sldId id="634" r:id="rId14"/>
    <p:sldId id="635" r:id="rId15"/>
    <p:sldId id="637" r:id="rId16"/>
    <p:sldId id="636" r:id="rId17"/>
    <p:sldId id="639" r:id="rId18"/>
    <p:sldId id="702" r:id="rId19"/>
    <p:sldId id="780" r:id="rId20"/>
    <p:sldId id="696" r:id="rId21"/>
    <p:sldId id="695" r:id="rId22"/>
    <p:sldId id="708" r:id="rId23"/>
    <p:sldId id="707" r:id="rId24"/>
    <p:sldId id="709" r:id="rId25"/>
    <p:sldId id="697" r:id="rId26"/>
    <p:sldId id="692" r:id="rId27"/>
    <p:sldId id="693" r:id="rId28"/>
    <p:sldId id="694" r:id="rId29"/>
    <p:sldId id="772" r:id="rId30"/>
    <p:sldId id="771" r:id="rId31"/>
    <p:sldId id="763" r:id="rId32"/>
    <p:sldId id="764" r:id="rId33"/>
    <p:sldId id="773" r:id="rId34"/>
    <p:sldId id="779" r:id="rId35"/>
    <p:sldId id="765" r:id="rId36"/>
    <p:sldId id="766" r:id="rId37"/>
    <p:sldId id="776" r:id="rId38"/>
    <p:sldId id="767" r:id="rId39"/>
    <p:sldId id="768" r:id="rId40"/>
    <p:sldId id="769" r:id="rId41"/>
    <p:sldId id="770" r:id="rId42"/>
    <p:sldId id="774" r:id="rId43"/>
    <p:sldId id="777" r:id="rId44"/>
    <p:sldId id="778" r:id="rId45"/>
    <p:sldId id="566" r:id="rId46"/>
    <p:sldId id="301" r:id="rId47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4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94594CC-FE6D-4FA8-8BB7-8C1BF4502A4B}" type="slidenum">
              <a:rPr lang="hu-HU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Cél: azon nevekkel feltölteni egy listboxot, akiknek a fizetése &gt;= 3000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05DB9F9-FFF1-4E96-B6A6-D8990E4FCFC8}" type="slidenum">
              <a:rPr lang="hu-HU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E3FFF53-B88F-49D9-9161-62402825DDF4}" type="slidenum">
              <a:rPr lang="hu-HU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E3FFF53-B88F-49D9-9161-62402825DDF4}" type="slidenum">
              <a:rPr lang="hu-HU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49134C-C5B1-4F31-BB0A-C96206029A00}" type="slidenum">
              <a:rPr lang="hu-HU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8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0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6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49134C-C5B1-4F31-BB0A-C96206029A00}" type="slidenum">
              <a:rPr lang="hu-HU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4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4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9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>
                <a:sym typeface="Wingdings" pitchFamily="2" charset="2"/>
              </a:rPr>
              <a:t>http://users.nik.uni-obuda.hu/hp/SQL_empdept.sql</a:t>
            </a:r>
            <a:endParaRPr 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1A976B1-01F1-4ECF-84B5-D4B5BE896CA3}" type="slidenum">
              <a:rPr lang="hu-HU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2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>
                <a:sym typeface="Wingdings" pitchFamily="2" charset="2"/>
              </a:rPr>
              <a:t>http://users.nik.uni-obuda.hu/hp/SQL_empdept.sql</a:t>
            </a:r>
            <a:endParaRPr 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1A976B1-01F1-4ECF-84B5-D4B5BE896CA3}" type="slidenum">
              <a:rPr lang="hu-HU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3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2193945-33C5-47AF-B1AA-5CA80FC7DE81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36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09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D75C508-5BE6-40A8-844A-F2594684594D}" type="slidenum">
              <a:rPr lang="hu-HU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38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936977F-0E8B-4B8E-80BA-0217A35E5479}" type="slidenum">
              <a:rPr lang="hu-HU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1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632A8DF-10A8-47B8-AB4B-38D1E927084B}" type="slidenum">
              <a:rPr lang="hu-HU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92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39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E5A69A8-1333-4714-944B-84CF07CB11C9}" type="slidenum">
              <a:rPr lang="hu-HU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34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>
                <a:sym typeface="Wingdings" pitchFamily="2" charset="2"/>
              </a:rPr>
              <a:t>MSSQL: aki akarja, az elmondja itt, hogy ez fully ACID compliant :P</a:t>
            </a:r>
          </a:p>
          <a:p>
            <a:r>
              <a:rPr lang="hu-HU" dirty="0" smtClean="0">
                <a:sym typeface="Wingdings" pitchFamily="2" charset="2"/>
              </a:rPr>
              <a:t>SQL Express</a:t>
            </a:r>
            <a:r>
              <a:rPr lang="hu-HU" baseline="0" dirty="0" smtClean="0">
                <a:sym typeface="Wingdings" pitchFamily="2" charset="2"/>
              </a:rPr>
              <a:t> = MS SQL kisebb változata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(Oracle, IBM, MSSQL, Sybase, Teradata ; Free: MySQL, PostgreSQL, MariaDB)</a:t>
            </a:r>
            <a:endParaRPr lang="hu-HU" dirty="0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DA1BA3E-8A48-425B-A000-EAD706031715}" type="slidenum">
              <a:rPr lang="hu-HU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Connected:</a:t>
            </a:r>
            <a:r>
              <a:rPr lang="hu-HU" baseline="0" dirty="0" smtClean="0"/>
              <a:t> bármilyen művelet végrehajtásához kapcsolódsz vagy folyamatosan életben tartod a kapcsolatod </a:t>
            </a:r>
            <a:endParaRPr lang="hu-HU" dirty="0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CC5C21A-9D07-41BB-A544-C16D2549F287}" type="slidenum">
              <a:rPr lang="hu-HU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0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5A4D95F-3AE8-4519-955B-F69529422BFA}" type="slidenum">
              <a:rPr lang="hu-HU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DF5074F-F12B-4F6B-8014-D587AB58C417}" type="slidenum">
              <a:rPr lang="hu-HU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B442AC2-99A4-42A6-B66D-2FEC60BC3F11}" type="slidenum">
              <a:rPr lang="hu-HU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 smtClean="0"/>
              <a:t>Haladó </a:t>
            </a:r>
            <a:r>
              <a:rPr lang="hu-HU" sz="4000" dirty="0"/>
              <a:t>fejlesztési technikák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err="1" smtClean="0"/>
              <a:t>Layering</a:t>
            </a:r>
            <a:r>
              <a:rPr lang="hu-HU" sz="2000" b="0" dirty="0" smtClean="0"/>
              <a:t>, SOLID elvek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hu-HU" sz="2000" b="0" dirty="0" smtClean="0"/>
              <a:t>Adatbázisok elérése DbConnection/DbReader módszerrel</a:t>
            </a:r>
            <a:endParaRPr lang="hu-HU" sz="2000" u="sng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hu-HU" sz="2000" b="0" dirty="0" err="1" smtClean="0"/>
              <a:t>LocalDb</a:t>
            </a:r>
            <a:r>
              <a:rPr lang="hu-HU" sz="2000" b="0" dirty="0" smtClean="0"/>
              <a:t> elérése Entity Framework </a:t>
            </a:r>
            <a:r>
              <a:rPr lang="hu-HU" sz="2000" b="0" dirty="0" err="1" smtClean="0"/>
              <a:t>Core</a:t>
            </a:r>
            <a:r>
              <a:rPr lang="hu-HU" sz="2000" b="0" dirty="0" smtClean="0"/>
              <a:t> segítségével (ORM + LINQ)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ADO.NET: </a:t>
            </a:r>
            <a:r>
              <a:rPr lang="hu-HU" dirty="0" err="1" smtClean="0"/>
              <a:t>DbConnection</a:t>
            </a:r>
            <a:r>
              <a:rPr lang="hu-HU" dirty="0" smtClean="0"/>
              <a:t>/</a:t>
            </a:r>
            <a:r>
              <a:rPr lang="hu-HU" dirty="0" err="1" smtClean="0"/>
              <a:t>DbReader</a:t>
            </a:r>
            <a:r>
              <a:rPr lang="hu-HU" dirty="0" smtClean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„Kapcsolt” adatbázis-elérés (Connected Data-Access Architecture)</a:t>
            </a:r>
          </a:p>
          <a:p>
            <a:r>
              <a:rPr lang="hu-HU" dirty="0" smtClean="0"/>
              <a:t>Előny: gyors, egyszerű</a:t>
            </a:r>
          </a:p>
          <a:p>
            <a:r>
              <a:rPr lang="hu-HU" dirty="0" smtClean="0"/>
              <a:t>Hátrány: nehéz módosítani és technológiát/tárolási módszert váltani; kapcsolat elveszését kezelni kell </a:t>
            </a:r>
          </a:p>
          <a:p>
            <a:r>
              <a:rPr lang="hu-HU" dirty="0" smtClean="0"/>
              <a:t>A különböző adatbázis-szerverekhez különböző implementációk </a:t>
            </a:r>
          </a:p>
          <a:p>
            <a:r>
              <a:rPr lang="hu-HU" dirty="0" smtClean="0"/>
              <a:t>Közös ősosztályok a különféle feladatokhoz</a:t>
            </a:r>
          </a:p>
          <a:p>
            <a:pPr lvl="1"/>
            <a:r>
              <a:rPr lang="hu-HU" dirty="0" smtClean="0"/>
              <a:t>Adatbázis-kapcsolat: </a:t>
            </a:r>
            <a:r>
              <a:rPr lang="hu-HU" dirty="0" err="1" smtClean="0"/>
              <a:t>DbConnection</a:t>
            </a:r>
            <a:endParaRPr lang="hu-HU" dirty="0" smtClean="0"/>
          </a:p>
          <a:p>
            <a:pPr lvl="1"/>
            <a:r>
              <a:rPr lang="hu-HU" dirty="0" smtClean="0"/>
              <a:t>SQL/RPC utasítás végrehajtása: </a:t>
            </a:r>
            <a:r>
              <a:rPr lang="hu-HU" dirty="0" err="1" smtClean="0"/>
              <a:t>DbCommand</a:t>
            </a:r>
            <a:endParaRPr lang="hu-HU" dirty="0" smtClean="0"/>
          </a:p>
          <a:p>
            <a:pPr lvl="1"/>
            <a:r>
              <a:rPr lang="hu-HU" dirty="0" smtClean="0"/>
              <a:t>Utasítás eredményének beolvasása: </a:t>
            </a:r>
            <a:r>
              <a:rPr lang="hu-HU" dirty="0" err="1" smtClean="0"/>
              <a:t>DbDataReader</a:t>
            </a:r>
            <a:r>
              <a:rPr lang="hu-HU" dirty="0" smtClean="0"/>
              <a:t> </a:t>
            </a:r>
          </a:p>
          <a:p>
            <a:r>
              <a:rPr lang="hu-HU" dirty="0" smtClean="0"/>
              <a:t>Specifikus utódosztályok a különféle adatbázis-szerverekhez</a:t>
            </a:r>
          </a:p>
          <a:p>
            <a:pPr lvl="1"/>
            <a:r>
              <a:rPr lang="hu-HU" dirty="0" smtClean="0"/>
              <a:t>SqlConnection (MSSQL System.Data.SqlClient)</a:t>
            </a:r>
          </a:p>
          <a:p>
            <a:pPr lvl="1"/>
            <a:r>
              <a:rPr lang="hu-HU" dirty="0" smtClean="0"/>
              <a:t>MySqlConnection (MySQL MySql.Data.MySqlClient) </a:t>
            </a:r>
          </a:p>
          <a:p>
            <a:pPr lvl="1"/>
            <a:r>
              <a:rPr lang="hu-HU" dirty="0" smtClean="0"/>
              <a:t>NpgsqlConnection (PostgreSQL - Npgsql) </a:t>
            </a:r>
          </a:p>
          <a:p>
            <a:pPr lvl="1"/>
            <a:r>
              <a:rPr lang="hu-HU" dirty="0" smtClean="0"/>
              <a:t>OracleConnection (Oracle System.Data.OracleClient)</a:t>
            </a:r>
          </a:p>
        </p:txBody>
      </p:sp>
      <p:sp>
        <p:nvSpPr>
          <p:cNvPr id="102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4F009DB-6048-4EC1-AF07-5C6433C9C6AB}" type="slidenum">
              <a:rPr lang="hu-HU" sz="10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Inicializálás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GB" dirty="0"/>
              <a:t>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en-GB" dirty="0"/>
              <a:t> </a:t>
            </a:r>
            <a:r>
              <a:rPr lang="en-GB" sz="2000" dirty="0" err="1">
                <a:latin typeface="Consolas" pitchFamily="49" charset="0"/>
                <a:cs typeface="Calibri" pitchFamily="34" charset="0"/>
              </a:rPr>
              <a:t>connStr</a:t>
            </a:r>
            <a:r>
              <a:rPr lang="en-GB" dirty="0"/>
              <a:t> </a:t>
            </a:r>
            <a:r>
              <a:rPr lang="en-GB" sz="2000" dirty="0">
                <a:latin typeface="Consolas" pitchFamily="49" charset="0"/>
                <a:cs typeface="Calibri" pitchFamily="34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@"Data Source=(</a:t>
            </a:r>
            <a:r>
              <a:rPr lang="en-GB" sz="2000" dirty="0" err="1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LocalDB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)\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v11.0;AttachDbFilename=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path\to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\</a:t>
            </a:r>
            <a:r>
              <a:rPr lang="en-GB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empdept.mdf;Integrated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Security=True;"</a:t>
            </a:r>
            <a:r>
              <a:rPr lang="en-GB" sz="2000" dirty="0">
                <a:latin typeface="Consolas" pitchFamily="49" charset="0"/>
                <a:cs typeface="Calibri" pitchFamily="34" charset="0"/>
              </a:rPr>
              <a:t>;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solidFill>
                <a:srgbClr val="2B91AF"/>
              </a:solidFill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SqlConnection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conn;</a:t>
            </a: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Connect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SqlConnection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(connStr);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conn.Open();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"CONNECTED"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endParaRPr lang="hu-HU" sz="2000" dirty="0" smtClean="0"/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F9C0A5A-0B0D-4FE8-AC7B-AD050F6CA837}" type="slidenum">
              <a:rPr lang="hu-HU" sz="1000" smtClean="0">
                <a:solidFill>
                  <a:schemeClr val="tx1"/>
                </a:solidFill>
              </a:rPr>
              <a:pPr eaLnBrk="1" hangingPunct="1"/>
              <a:t>11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2. INSERT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Insert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insert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into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(ENAME, MGR, DEPTNO, EMPNO)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values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('BELA', NULL, 20, 1000)"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E70347E-5177-4D28-B562-8C7D7A25F0DF}" type="slidenum">
              <a:rPr lang="hu-HU" sz="1000" smtClean="0">
                <a:solidFill>
                  <a:schemeClr val="tx1"/>
                </a:solidFill>
              </a:rPr>
              <a:pPr eaLnBrk="1" hangingPunct="1"/>
              <a:t>12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UPDATE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Update()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 marL="358775" indent="-358775"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"update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set</a:t>
            </a:r>
            <a:r>
              <a:rPr lang="hu-HU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ENAME='JOZSI'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EMPNO=1000"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321C9A4-7283-4E68-9448-21AA53AE3C7F}" type="slidenum">
              <a:rPr lang="hu-HU" sz="10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DELETE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Delete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delete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EMPNO=1000"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E9E3E4-A135-4737-ABC5-46E9FDF3D7AD}" type="slidenum">
              <a:rPr lang="hu-HU" sz="1000" smtClean="0">
                <a:solidFill>
                  <a:schemeClr val="tx1"/>
                </a:solidFill>
              </a:rPr>
              <a:pPr eaLnBrk="1" hangingPunct="1"/>
              <a:t>14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Select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*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SAL&gt;=3000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order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by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ENAME"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SqlDataReader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while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reader.Read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[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"ENAME"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].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}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reader.Close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5DB8B0B-5C86-45D4-94CB-399DFDC867D6}" type="slidenum">
              <a:rPr lang="hu-HU" sz="1000" smtClean="0">
                <a:solidFill>
                  <a:schemeClr val="tx1"/>
                </a:solidFill>
              </a:rPr>
              <a:pPr eaLnBrk="1" hangingPunct="1"/>
              <a:t>15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i = 0; i &lt;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reader.FieldCount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i++) 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coltext 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reader.GetName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(i).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ToLower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(coltext);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 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solidFill>
                <a:srgbClr val="0000FF"/>
              </a:solidFill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i = 0; i &lt;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reader.FieldCount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i++)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[i].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ToString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reader.GetValue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(i));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reader.GetDecimal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(i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endParaRPr lang="hu-HU" sz="2000" dirty="0" smtClean="0"/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925B1D0-24F2-423B-8E44-587EF968499F}" type="slidenum">
              <a:rPr lang="hu-HU" sz="1000" smtClean="0">
                <a:solidFill>
                  <a:schemeClr val="tx1"/>
                </a:solidFill>
              </a:rPr>
              <a:pPr eaLnBrk="1" hangingPunct="1"/>
              <a:t>16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közvetlen SQL kommunikáció hátránya</a:t>
            </a:r>
            <a:endParaRPr lang="hu-HU" dirty="0" smtClean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5761038"/>
          </a:xfrm>
        </p:spPr>
        <p:txBody>
          <a:bodyPr/>
          <a:lstStyle/>
          <a:p>
            <a:r>
              <a:rPr lang="hu-HU" dirty="0"/>
              <a:t>SQL </a:t>
            </a:r>
            <a:r>
              <a:rPr lang="hu-HU" dirty="0" err="1" smtClean="0"/>
              <a:t>Injection</a:t>
            </a:r>
            <a:r>
              <a:rPr lang="hu-HU" dirty="0" smtClean="0"/>
              <a:t>: Figyelni kell rá, hogy a </a:t>
            </a:r>
            <a:r>
              <a:rPr lang="hu-HU" dirty="0" err="1" smtClean="0"/>
              <a:t>usertől</a:t>
            </a:r>
            <a:r>
              <a:rPr lang="hu-HU" dirty="0" smtClean="0"/>
              <a:t> kapott adat </a:t>
            </a:r>
            <a:r>
              <a:rPr lang="hu-HU" u="sng" dirty="0" smtClean="0"/>
              <a:t>SOHA</a:t>
            </a:r>
            <a:r>
              <a:rPr lang="hu-HU" dirty="0" smtClean="0"/>
              <a:t> ne </a:t>
            </a:r>
            <a:r>
              <a:rPr lang="hu-HU" dirty="0" err="1" smtClean="0"/>
              <a:t>értelmeződjön</a:t>
            </a:r>
            <a:r>
              <a:rPr lang="hu-HU" dirty="0" smtClean="0"/>
              <a:t> </a:t>
            </a:r>
            <a:r>
              <a:rPr lang="en-US" dirty="0" smtClean="0"/>
              <a:t>SQL </a:t>
            </a:r>
            <a:r>
              <a:rPr lang="hu-HU" dirty="0" smtClean="0"/>
              <a:t>utasításként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358775" indent="17463">
              <a:lnSpc>
                <a:spcPct val="107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string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uName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yyy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"xxx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hu-HU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string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sql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$"SELECT * FROM 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users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WHERE </a:t>
            </a:r>
            <a:r>
              <a:rPr lang="hu-HU" dirty="0" err="1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username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='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uName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 AND 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userpass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=sha2('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')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358775" indent="17463">
              <a:lnSpc>
                <a:spcPct val="107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"x') OR 1=1 OR 1&lt;&gt;sha2('x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Az üzleti logikai kódba kell helyezni az SQL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kódot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altLang="hu-HU" dirty="0" smtClean="0"/>
              <a:t>Nincs </a:t>
            </a:r>
            <a:r>
              <a:rPr lang="hu-HU" altLang="hu-HU" dirty="0"/>
              <a:t>beépített védelem SQL </a:t>
            </a:r>
            <a:r>
              <a:rPr lang="hu-HU" altLang="hu-HU" dirty="0" err="1"/>
              <a:t>Injection</a:t>
            </a:r>
            <a:r>
              <a:rPr lang="hu-HU" altLang="hu-HU" dirty="0"/>
              <a:t> </a:t>
            </a:r>
            <a:r>
              <a:rPr lang="hu-HU" altLang="hu-HU" dirty="0" smtClean="0"/>
              <a:t>ellen</a:t>
            </a: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Módosítani 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kell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SQL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dialect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vagy 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adatstruktúra módosítás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esetén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Cél: az 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üzleti logika </a:t>
            </a:r>
            <a:r>
              <a:rPr lang="hu-HU" u="sng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SOHA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ne </a:t>
            </a:r>
            <a:r>
              <a:rPr lang="hu-HU" dirty="0" err="1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függjön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az adattárolás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módjától!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Valamilyen réteg kell az SQL réteg fölé, ami elrejti az SQL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kódot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Prepared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statements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(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sql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command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parameters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Valamilyen erősen típusos, az SQL funkcionalitásával azonos (vagy ahhoz nagyon közelítő) réteget helyezünk az SQL réteg fölé</a:t>
            </a:r>
          </a:p>
          <a:p>
            <a:pPr lvl="1" eaLnBrk="1" hangingPunct="1"/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Dialektus-független lekérdezés = LINQ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925B1D0-24F2-423B-8E44-587EF968499F}" type="slidenum">
              <a:rPr lang="hu-HU" sz="1000" smtClean="0">
                <a:solidFill>
                  <a:schemeClr val="tx1"/>
                </a:solidFill>
              </a:rPr>
              <a:pPr eaLnBrk="1" hangingPunct="1"/>
              <a:t>17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52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DbConnection vs DataSet vs Entity Framework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 adatbázis-kapcsolat kezelése, </a:t>
            </a:r>
            <a:br>
              <a:rPr lang="hu-HU" dirty="0" smtClean="0"/>
            </a:br>
            <a:r>
              <a:rPr lang="hu-HU" dirty="0" smtClean="0"/>
              <a:t>SQL utasítások </a:t>
            </a:r>
            <a:r>
              <a:rPr lang="hu-HU" smtClean="0"/>
              <a:t>és eredmények feldolgozása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DbConnection</a:t>
            </a:r>
            <a:endParaRPr lang="hu-HU" dirty="0" smtClean="0"/>
          </a:p>
          <a:p>
            <a:pPr lvl="1"/>
            <a:r>
              <a:rPr lang="hu-HU" sz="2000" dirty="0" smtClean="0"/>
              <a:t>Alap SQL-szintű elérés, string SQL utasításokkal, object tömb eredményekkel</a:t>
            </a:r>
          </a:p>
          <a:p>
            <a:pPr lvl="1"/>
            <a:r>
              <a:rPr lang="hu-HU" dirty="0" err="1" smtClean="0"/>
              <a:t>Connected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endParaRPr lang="hu-HU" sz="2000" dirty="0" smtClean="0"/>
          </a:p>
          <a:p>
            <a:r>
              <a:rPr lang="hu-HU" dirty="0" smtClean="0"/>
              <a:t>DataSet</a:t>
            </a:r>
          </a:p>
          <a:p>
            <a:pPr lvl="1"/>
            <a:r>
              <a:rPr lang="hu-HU" sz="2000" dirty="0" smtClean="0"/>
              <a:t>Az SQL réteg fölé egy erősen típusos, GUI központú réteg kerül, a műveleteket típusos metódusok végzik</a:t>
            </a:r>
          </a:p>
          <a:p>
            <a:pPr lvl="1"/>
            <a:r>
              <a:rPr lang="hu-HU" dirty="0" smtClean="0"/>
              <a:t>Egyedi megközelítés, már nem használt</a:t>
            </a:r>
            <a:endParaRPr lang="hu-HU" sz="2000" dirty="0" smtClean="0"/>
          </a:p>
          <a:p>
            <a:r>
              <a:rPr lang="hu-HU" dirty="0" smtClean="0"/>
              <a:t>Entity Framework</a:t>
            </a:r>
          </a:p>
          <a:p>
            <a:pPr lvl="1"/>
            <a:r>
              <a:rPr lang="hu-HU" sz="2000" dirty="0" smtClean="0"/>
              <a:t>Az SQL réteg fölé ORM (Object Relational Mapping) réteget helyezünk: a táblákat mint objektumok általános gyűjteményét kezeljük</a:t>
            </a:r>
          </a:p>
          <a:p>
            <a:pPr lvl="1"/>
            <a:r>
              <a:rPr lang="hu-HU" dirty="0" smtClean="0"/>
              <a:t>Tervezési mintákat felhasználó, általános megközelítés</a:t>
            </a:r>
          </a:p>
          <a:p>
            <a:pPr lvl="1"/>
            <a:r>
              <a:rPr lang="hu-HU" sz="2000" dirty="0" err="1" smtClean="0"/>
              <a:t>Connected</a:t>
            </a:r>
            <a:r>
              <a:rPr lang="hu-HU" sz="2000" dirty="0" smtClean="0"/>
              <a:t>/</a:t>
            </a:r>
            <a:r>
              <a:rPr lang="hu-HU" sz="2000" dirty="0" err="1" smtClean="0"/>
              <a:t>Disconnected</a:t>
            </a:r>
            <a:r>
              <a:rPr lang="hu-HU" sz="2000" dirty="0" smtClean="0"/>
              <a:t> </a:t>
            </a:r>
            <a:r>
              <a:rPr lang="hu-HU" sz="2000" dirty="0" err="1" smtClean="0"/>
              <a:t>mode</a:t>
            </a:r>
            <a:r>
              <a:rPr lang="hu-HU" sz="2000" dirty="0" smtClean="0"/>
              <a:t> is</a:t>
            </a: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087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ORM =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Relational</a:t>
            </a:r>
            <a:r>
              <a:rPr lang="hu-HU" dirty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 – alapfeladat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REJTETT fizikai adatelérés, ami SQL utasításokkal dolgozik</a:t>
            </a:r>
            <a:endParaRPr lang="en-GB" altLang="hu-HU" dirty="0"/>
          </a:p>
          <a:p>
            <a:pPr eaLnBrk="1" hangingPunct="1"/>
            <a:r>
              <a:rPr lang="hu-HU" altLang="hu-HU" dirty="0" smtClean="0"/>
              <a:t>Kívülről használható műveletek: dialektus-függetlenség</a:t>
            </a:r>
            <a:endParaRPr lang="en-GB" altLang="hu-HU" dirty="0"/>
          </a:p>
          <a:p>
            <a:pPr lvl="1"/>
            <a:r>
              <a:rPr lang="hu-HU" altLang="hu-HU" dirty="0" smtClean="0"/>
              <a:t>Dialektus-független konverzió: a műveletek végrehajtása független legyen attól, hogy milyen a használt SQL dialektus / adattárolási mód</a:t>
            </a:r>
            <a:endParaRPr lang="en-GB" altLang="hu-HU" dirty="0"/>
          </a:p>
          <a:p>
            <a:pPr lvl="1" eaLnBrk="1" hangingPunct="1"/>
            <a:r>
              <a:rPr lang="hu-HU" altLang="hu-HU" dirty="0" smtClean="0"/>
              <a:t>A felső réteg ne SQL nyelvet lásson: Lambda kifejezések (Java </a:t>
            </a:r>
            <a:r>
              <a:rPr lang="hu-HU" altLang="hu-HU" dirty="0" err="1" smtClean="0"/>
              <a:t>Stream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Api</a:t>
            </a:r>
            <a:r>
              <a:rPr lang="hu-HU" altLang="hu-HU" dirty="0" smtClean="0"/>
              <a:t>/C# LINQ) vagy saját lekérdező nyelv (</a:t>
            </a:r>
            <a:r>
              <a:rPr lang="hu-HU" altLang="hu-HU" dirty="0" err="1" smtClean="0"/>
              <a:t>Doctrine</a:t>
            </a:r>
            <a:r>
              <a:rPr lang="hu-HU" altLang="hu-HU" dirty="0" smtClean="0"/>
              <a:t>) vagy egyszerű CRUD metódusok (</a:t>
            </a:r>
            <a:r>
              <a:rPr lang="hu-HU" altLang="hu-HU" dirty="0" err="1" smtClean="0"/>
              <a:t>Active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Record</a:t>
            </a:r>
            <a:r>
              <a:rPr lang="hu-HU" altLang="hu-HU" dirty="0" smtClean="0"/>
              <a:t> rendszerek)</a:t>
            </a:r>
          </a:p>
          <a:p>
            <a:pPr eaLnBrk="1" hangingPunct="1"/>
            <a:r>
              <a:rPr lang="hu-HU" altLang="hu-HU" dirty="0" smtClean="0"/>
              <a:t>Objektum-tár</a:t>
            </a:r>
          </a:p>
          <a:p>
            <a:pPr lvl="1" eaLnBrk="1" hangingPunct="1"/>
            <a:r>
              <a:rPr lang="hu-HU" altLang="hu-HU" dirty="0"/>
              <a:t>A </a:t>
            </a:r>
            <a:r>
              <a:rPr lang="hu-HU" altLang="hu-HU" dirty="0" smtClean="0"/>
              <a:t>felsőbb </a:t>
            </a:r>
            <a:r>
              <a:rPr lang="hu-HU" altLang="hu-HU" dirty="0"/>
              <a:t>réteg </a:t>
            </a:r>
            <a:r>
              <a:rPr lang="hu-HU" altLang="hu-HU" dirty="0" smtClean="0"/>
              <a:t>csak típusos objektumokat lát</a:t>
            </a:r>
          </a:p>
          <a:p>
            <a:pPr lvl="1" eaLnBrk="1" hangingPunct="1"/>
            <a:r>
              <a:rPr lang="hu-HU" altLang="hu-HU" dirty="0" smtClean="0"/>
              <a:t>A lekérdezés eredmények objektumokká/gyűjteményekké konvertálódnak</a:t>
            </a:r>
            <a:endParaRPr lang="en-GB" altLang="hu-HU" dirty="0"/>
          </a:p>
          <a:p>
            <a:pPr lvl="1" eaLnBrk="1" hangingPunct="1"/>
            <a:r>
              <a:rPr lang="hu-HU" altLang="hu-HU" dirty="0" smtClean="0"/>
              <a:t>Akár műveletek között is </a:t>
            </a:r>
            <a:r>
              <a:rPr lang="hu-HU" altLang="hu-HU" dirty="0" err="1" smtClean="0"/>
              <a:t>megoszthatóak</a:t>
            </a:r>
            <a:endParaRPr lang="en-GB" altLang="hu-HU" dirty="0"/>
          </a:p>
          <a:p>
            <a:pPr eaLnBrk="1" hangingPunct="1"/>
            <a:r>
              <a:rPr lang="hu-HU" altLang="hu-HU" dirty="0" smtClean="0"/>
              <a:t>Az ORM segítségével a felsőbb réteg képes az adatbázist memóriában lévő objektumgyűjteményként </a:t>
            </a:r>
            <a:r>
              <a:rPr lang="en-GB" altLang="hu-HU" dirty="0" smtClean="0"/>
              <a:t> </a:t>
            </a:r>
            <a:r>
              <a:rPr lang="hu-HU" altLang="hu-HU" dirty="0" smtClean="0"/>
              <a:t>kezelni, függetlenül a ténylegesen használt fizikai tárolási módtól</a:t>
            </a:r>
            <a:endParaRPr lang="en-US" altLang="hu-HU" sz="2400" dirty="0"/>
          </a:p>
        </p:txBody>
      </p:sp>
      <p:sp>
        <p:nvSpPr>
          <p:cNvPr id="3072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32638B2-B162-41DB-88E7-BC17B93F9CA2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97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(</a:t>
            </a:r>
            <a:r>
              <a:rPr lang="hu-HU" dirty="0" err="1" smtClean="0"/>
              <a:t>layering</a:t>
            </a:r>
            <a:r>
              <a:rPr lang="hu-HU" dirty="0" smtClean="0"/>
              <a:t>)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512680"/>
          </a:xfrm>
        </p:spPr>
        <p:txBody>
          <a:bodyPr/>
          <a:lstStyle/>
          <a:p>
            <a:r>
              <a:rPr lang="hu-HU" dirty="0" smtClean="0"/>
              <a:t>Cél: az implementációs részletek elrejtése, hogy a „felső” réteg ne </a:t>
            </a:r>
            <a:r>
              <a:rPr lang="hu-HU" dirty="0" err="1" smtClean="0"/>
              <a:t>függjön</a:t>
            </a:r>
            <a:r>
              <a:rPr lang="hu-HU" dirty="0" smtClean="0"/>
              <a:t> a nem szomszédos „alsó” rétegektől</a:t>
            </a:r>
          </a:p>
          <a:p>
            <a:r>
              <a:rPr lang="hu-HU" dirty="0" smtClean="0"/>
              <a:t>Hasonló elv: operációs rendszer rétegzett felépítése</a:t>
            </a: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10"/>
            <a:ext cx="9176178" cy="47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1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=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Relational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 – rendszerek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692150"/>
            <a:ext cx="9251950" cy="2088760"/>
          </a:xfrm>
        </p:spPr>
        <p:txBody>
          <a:bodyPr/>
          <a:lstStyle/>
          <a:p>
            <a:r>
              <a:rPr lang="en-GB" altLang="hu-HU" dirty="0"/>
              <a:t>C#: Entity </a:t>
            </a:r>
            <a:r>
              <a:rPr lang="en-GB" altLang="hu-HU" dirty="0" smtClean="0"/>
              <a:t>Framework</a:t>
            </a:r>
            <a:endParaRPr lang="hu-HU" altLang="hu-HU" dirty="0" smtClean="0"/>
          </a:p>
          <a:p>
            <a:r>
              <a:rPr lang="en-GB" altLang="hu-HU" dirty="0" smtClean="0"/>
              <a:t>Java</a:t>
            </a:r>
            <a:r>
              <a:rPr lang="en-GB" altLang="hu-HU" dirty="0"/>
              <a:t>: Hibernate/JPA</a:t>
            </a:r>
          </a:p>
          <a:p>
            <a:r>
              <a:rPr lang="en-GB" altLang="hu-HU" dirty="0"/>
              <a:t>Python: Django ORM, </a:t>
            </a:r>
            <a:r>
              <a:rPr lang="en-GB" altLang="hu-HU" dirty="0" err="1"/>
              <a:t>SQLAlchemy</a:t>
            </a:r>
            <a:endParaRPr lang="en-GB" altLang="hu-HU" dirty="0"/>
          </a:p>
          <a:p>
            <a:r>
              <a:rPr lang="en-GB" altLang="hu-HU" dirty="0"/>
              <a:t>Ruby on Rails</a:t>
            </a:r>
          </a:p>
          <a:p>
            <a:r>
              <a:rPr lang="en-GB" altLang="hu-HU" dirty="0"/>
              <a:t>PHP: Eloquent, Propel, </a:t>
            </a:r>
            <a:r>
              <a:rPr lang="en-GB" altLang="hu-HU" dirty="0" smtClean="0"/>
              <a:t>Doctrine</a:t>
            </a:r>
            <a:endParaRPr lang="hu-HU" alt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3019425"/>
            <a:ext cx="779582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076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Doctrine</a:t>
            </a:r>
            <a:r>
              <a:rPr lang="hu-HU" dirty="0" smtClean="0"/>
              <a:t> DQL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5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7" y="997565"/>
            <a:ext cx="6772275" cy="22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15" y="3187225"/>
            <a:ext cx="7500936" cy="338219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270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 + </a:t>
            </a:r>
            <a:r>
              <a:rPr lang="hu-HU" dirty="0" err="1" smtClean="0"/>
              <a:t>Hibernate</a:t>
            </a:r>
            <a:r>
              <a:rPr lang="hu-HU" dirty="0" smtClean="0"/>
              <a:t> + </a:t>
            </a:r>
            <a:r>
              <a:rPr lang="hu-HU" dirty="0" err="1" smtClean="0"/>
              <a:t>Stream</a:t>
            </a:r>
            <a:r>
              <a:rPr lang="hu-HU" dirty="0" smtClean="0"/>
              <a:t> API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" y="1268700"/>
            <a:ext cx="9147880" cy="3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671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C# + </a:t>
            </a:r>
            <a:r>
              <a:rPr lang="hu-HU" dirty="0" err="1" smtClean="0"/>
              <a:t>Entity</a:t>
            </a:r>
            <a:r>
              <a:rPr lang="hu-HU" dirty="0" smtClean="0"/>
              <a:t> Framework + LINQ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" y="908650"/>
            <a:ext cx="9255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357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 Rétegek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6" name="Picture 2" descr="Entity Framework Architectura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0" y="692150"/>
            <a:ext cx="6604016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114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használatának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/>
              <a:t>“ORM is a terrible anti-pattern that violates all principles of object-oriented programming, tearing objects apart and turning them into dumb and passive data bags. There is no excuse for ORM existence in any application”</a:t>
            </a:r>
            <a:br>
              <a:rPr lang="en-US" altLang="hu-HU" dirty="0"/>
            </a:br>
            <a:r>
              <a:rPr lang="en-US" altLang="hu-HU" sz="2000" dirty="0"/>
              <a:t>http://</a:t>
            </a:r>
            <a:r>
              <a:rPr lang="en-US" altLang="hu-HU" sz="2000" dirty="0" smtClean="0"/>
              <a:t>www.yegor256.com/2014/12/01/orm-offensive-anti-pattern.html</a:t>
            </a:r>
            <a:endParaRPr lang="hu-HU" altLang="hu-HU" dirty="0" smtClean="0"/>
          </a:p>
          <a:p>
            <a:endParaRPr lang="hu-HU" altLang="hu-HU" dirty="0" smtClean="0"/>
          </a:p>
          <a:p>
            <a:r>
              <a:rPr lang="hu-HU" altLang="hu-HU" dirty="0" smtClean="0"/>
              <a:t>Ez persze csak egyetlen vélemény, de tipikus negatívumok:</a:t>
            </a:r>
          </a:p>
          <a:p>
            <a:pPr lvl="1"/>
            <a:r>
              <a:rPr lang="hu-HU" altLang="hu-HU" dirty="0" smtClean="0"/>
              <a:t>Nehezebb konfiguráció</a:t>
            </a:r>
          </a:p>
          <a:p>
            <a:pPr lvl="1"/>
            <a:r>
              <a:rPr lang="hu-HU" altLang="hu-HU" dirty="0" smtClean="0"/>
              <a:t>Nagyobb memóriaigény</a:t>
            </a:r>
          </a:p>
          <a:p>
            <a:pPr lvl="1"/>
            <a:r>
              <a:rPr lang="hu-HU" altLang="hu-HU" dirty="0" smtClean="0"/>
              <a:t>Nagyobb CPU igény</a:t>
            </a:r>
          </a:p>
          <a:p>
            <a:pPr lvl="1"/>
            <a:r>
              <a:rPr lang="hu-HU" altLang="hu-HU" dirty="0" smtClean="0"/>
              <a:t>Bonyolultabb lekérdezések szegényes/nehéz támogatása</a:t>
            </a:r>
          </a:p>
          <a:p>
            <a:pPr lvl="1"/>
            <a:r>
              <a:rPr lang="hu-HU" altLang="hu-HU" dirty="0" smtClean="0"/>
              <a:t>Nehéz </a:t>
            </a:r>
            <a:r>
              <a:rPr lang="hu-HU" altLang="hu-HU" dirty="0" err="1" smtClean="0"/>
              <a:t>optimalizáció</a:t>
            </a:r>
            <a:endParaRPr lang="hu-HU" alt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3433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sebessége (C#)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7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1124680"/>
            <a:ext cx="94154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500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sebessége (PHP)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49"/>
            <a:ext cx="9315450" cy="2476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486600"/>
            <a:ext cx="2053570" cy="50742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1" y="1486600"/>
            <a:ext cx="1828799" cy="50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94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használatának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kódban sehol sem használunk dialektus függő SQL utasításokat</a:t>
            </a:r>
          </a:p>
          <a:p>
            <a:pPr lvl="1"/>
            <a:r>
              <a:rPr lang="hu-HU" sz="2000" dirty="0" smtClean="0">
                <a:sym typeface="Wingdings" pitchFamily="2" charset="2"/>
              </a:rPr>
              <a:t>Bármikor dialektust/szervert válthatunk a kód átírása nélkül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Saját EF/</a:t>
            </a:r>
            <a:r>
              <a:rPr lang="hu-HU" dirty="0" err="1" smtClean="0">
                <a:sym typeface="Wingdings" pitchFamily="2" charset="2"/>
              </a:rPr>
              <a:t>Linq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 írásával akár tetszőleges tárolási mód is lehetséges</a:t>
            </a:r>
            <a:endParaRPr lang="hu-HU" sz="2000" dirty="0" smtClean="0"/>
          </a:p>
          <a:p>
            <a:r>
              <a:rPr lang="hu-HU" dirty="0" smtClean="0"/>
              <a:t>A string formátumú SQL utasítások helyett a fordítás közben szintaktikailag ellenőrzött lekérdező formátumot használunk</a:t>
            </a:r>
          </a:p>
          <a:p>
            <a:pPr lvl="1"/>
            <a:r>
              <a:rPr lang="hu-HU" sz="2000" dirty="0" smtClean="0">
                <a:sym typeface="Wingdings" pitchFamily="2" charset="2"/>
              </a:rPr>
              <a:t>A fordítás közben kiderül, ha a bárhol szintaktikai hiba van</a:t>
            </a:r>
            <a:endParaRPr lang="hu-HU" sz="2000" dirty="0" smtClean="0"/>
          </a:p>
          <a:p>
            <a:r>
              <a:rPr lang="hu-HU" dirty="0" smtClean="0"/>
              <a:t>A string formátumú SQL paraméterek (string összefűzés) helyett változókat használunk lekérdezés paraméterként</a:t>
            </a:r>
          </a:p>
          <a:p>
            <a:pPr lvl="1"/>
            <a:r>
              <a:rPr lang="hu-HU" sz="2000" dirty="0" smtClean="0"/>
              <a:t>SQL injection elkerülése</a:t>
            </a:r>
          </a:p>
          <a:p>
            <a:r>
              <a:rPr lang="hu-HU" dirty="0" smtClean="0"/>
              <a:t>A lekérdezések eredménye nem általános </a:t>
            </a:r>
            <a:r>
              <a:rPr lang="hu-HU" dirty="0" err="1" smtClean="0"/>
              <a:t>object</a:t>
            </a:r>
            <a:r>
              <a:rPr lang="hu-HU" dirty="0" smtClean="0"/>
              <a:t> / </a:t>
            </a:r>
            <a:r>
              <a:rPr lang="hu-HU" dirty="0" err="1" smtClean="0"/>
              <a:t>object</a:t>
            </a:r>
            <a:r>
              <a:rPr lang="hu-HU" dirty="0" smtClean="0"/>
              <a:t>[] </a:t>
            </a:r>
            <a:r>
              <a:rPr lang="hu-HU" dirty="0" smtClean="0"/>
              <a:t>/ asszociatív </a:t>
            </a:r>
            <a:r>
              <a:rPr lang="hu-HU" dirty="0" smtClean="0"/>
              <a:t>tömb / típus nélküli </a:t>
            </a:r>
            <a:r>
              <a:rPr lang="hu-HU" dirty="0" err="1" smtClean="0"/>
              <a:t>Dictionary</a:t>
            </a:r>
            <a:endParaRPr lang="hu-HU" dirty="0" smtClean="0"/>
          </a:p>
          <a:p>
            <a:pPr lvl="1"/>
            <a:r>
              <a:rPr lang="hu-HU" dirty="0" smtClean="0"/>
              <a:t>H</a:t>
            </a:r>
            <a:r>
              <a:rPr lang="hu-HU" sz="2000" dirty="0" smtClean="0"/>
              <a:t>elyette erősen típusos ismert típusú érték / példány / </a:t>
            </a:r>
            <a:r>
              <a:rPr lang="hu-HU" sz="2000" dirty="0" smtClean="0"/>
              <a:t>gyűjtemény </a:t>
            </a:r>
            <a:r>
              <a:rPr lang="hu-HU" sz="2000" b="1" u="sng" dirty="0" smtClean="0"/>
              <a:t>(!!!)</a:t>
            </a:r>
          </a:p>
          <a:p>
            <a:r>
              <a:rPr lang="hu-HU" dirty="0" smtClean="0"/>
              <a:t>Az ORM rétegre +1 réteg elhelyezésével könnyedén megoldható az adatforrás tetszőleges cseréje és a kód tesztelése</a:t>
            </a:r>
          </a:p>
          <a:p>
            <a:pPr lvl="1"/>
            <a:r>
              <a:rPr lang="hu-HU" sz="2000" dirty="0" err="1" smtClean="0"/>
              <a:t>Repository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Dependency</a:t>
            </a:r>
            <a:r>
              <a:rPr lang="hu-HU" sz="2000" dirty="0" smtClean="0"/>
              <a:t> </a:t>
            </a:r>
            <a:r>
              <a:rPr lang="hu-HU" sz="2000" dirty="0" err="1" smtClean="0"/>
              <a:t>Injection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4035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+1 réteg ???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dirty="0" smtClean="0"/>
              <a:t>Előny, hogy ugyanaz a LINQ </a:t>
            </a:r>
            <a:r>
              <a:rPr lang="hu-HU" altLang="hu-HU" sz="2400" dirty="0" err="1" smtClean="0"/>
              <a:t>query</a:t>
            </a:r>
            <a:r>
              <a:rPr lang="hu-HU" altLang="hu-HU" sz="2400" dirty="0" smtClean="0"/>
              <a:t> fut</a:t>
            </a:r>
          </a:p>
          <a:p>
            <a:pPr lvl="1" eaLnBrk="1" hangingPunct="1"/>
            <a:r>
              <a:rPr lang="hu-HU" altLang="hu-HU" dirty="0" smtClean="0"/>
              <a:t>Attól függetlenül, hogy milyen adatforrást használ (az adatforrás lehet List&lt;T&gt;, XML, </a:t>
            </a:r>
            <a:r>
              <a:rPr lang="hu-HU" altLang="hu-HU" dirty="0" err="1" smtClean="0"/>
              <a:t>MySQL</a:t>
            </a:r>
            <a:r>
              <a:rPr lang="hu-HU" altLang="hu-HU" dirty="0" smtClean="0"/>
              <a:t>/Oracle/MSSQL Adatbázis …)</a:t>
            </a:r>
          </a:p>
          <a:p>
            <a:pPr lvl="1" eaLnBrk="1" hangingPunct="1"/>
            <a:r>
              <a:rPr lang="hu-HU" altLang="hu-HU" dirty="0" smtClean="0"/>
              <a:t>Könnyebb leválasztani az </a:t>
            </a:r>
            <a:r>
              <a:rPr lang="hu-HU" altLang="hu-HU" dirty="0"/>
              <a:t>üzleti </a:t>
            </a:r>
            <a:r>
              <a:rPr lang="hu-HU" altLang="hu-HU" dirty="0" smtClean="0"/>
              <a:t>logikáról az adatfeldolgozást </a:t>
            </a:r>
            <a:r>
              <a:rPr lang="hu-HU" altLang="hu-HU" dirty="0"/>
              <a:t>végző </a:t>
            </a:r>
            <a:r>
              <a:rPr lang="hu-HU" altLang="hu-HU" dirty="0" smtClean="0"/>
              <a:t>kódot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A cél: a LINQ </a:t>
            </a:r>
            <a:r>
              <a:rPr lang="hu-HU" altLang="hu-HU" dirty="0" err="1" smtClean="0"/>
              <a:t>query</a:t>
            </a:r>
            <a:r>
              <a:rPr lang="hu-HU" altLang="hu-HU" dirty="0" smtClean="0"/>
              <a:t> úgy hivatkozzon az adatforrásra, hogy az ne feltétlenül a fizikai adatbázist használja</a:t>
            </a:r>
          </a:p>
          <a:p>
            <a:pPr lvl="1" eaLnBrk="1" hangingPunct="1"/>
            <a:r>
              <a:rPr lang="hu-HU" altLang="hu-HU" dirty="0" smtClean="0"/>
              <a:t>Cél: olyan </a:t>
            </a:r>
            <a:r>
              <a:rPr lang="hu-HU" altLang="hu-HU" dirty="0" err="1" smtClean="0"/>
              <a:t>Logic</a:t>
            </a:r>
            <a:r>
              <a:rPr lang="hu-HU" altLang="hu-HU" dirty="0" smtClean="0"/>
              <a:t> kódot írni, amelyben futásidőben változtatható, hogy az adatokat honnan szedje</a:t>
            </a:r>
          </a:p>
          <a:p>
            <a:pPr lvl="1" eaLnBrk="1" hangingPunct="1"/>
            <a:r>
              <a:rPr lang="hu-HU" altLang="hu-HU" dirty="0" smtClean="0"/>
              <a:t>Cél: olyan </a:t>
            </a:r>
            <a:r>
              <a:rPr lang="hu-HU" altLang="hu-HU" dirty="0" err="1" smtClean="0"/>
              <a:t>Logic</a:t>
            </a:r>
            <a:r>
              <a:rPr lang="hu-HU" altLang="hu-HU" dirty="0" smtClean="0"/>
              <a:t> kódot írni, amelyhez könnyű igazán jó egységteszteket írni (üzleti logika tesztelése ténylegesen működőképes, ténylegesen használt adatelérő réteg nélkül)</a:t>
            </a:r>
          </a:p>
          <a:p>
            <a:pPr lvl="1" eaLnBrk="1" hangingPunct="1"/>
            <a:r>
              <a:rPr lang="hu-HU" altLang="hu-HU" i="1" dirty="0"/>
              <a:t>(Talán megoldás, ebben a félévben biztos nem: EF </a:t>
            </a:r>
            <a:r>
              <a:rPr lang="hu-HU" altLang="hu-HU" i="1" dirty="0" err="1"/>
              <a:t>Core</a:t>
            </a:r>
            <a:r>
              <a:rPr lang="hu-HU" altLang="hu-HU" i="1" dirty="0"/>
              <a:t> In-</a:t>
            </a:r>
            <a:r>
              <a:rPr lang="hu-HU" altLang="hu-HU" i="1" dirty="0" err="1"/>
              <a:t>Memory</a:t>
            </a:r>
            <a:r>
              <a:rPr lang="hu-HU" altLang="hu-HU" i="1" dirty="0"/>
              <a:t> </a:t>
            </a:r>
            <a:r>
              <a:rPr lang="hu-HU" altLang="hu-HU" i="1" dirty="0" err="1"/>
              <a:t>Providers</a:t>
            </a:r>
            <a:r>
              <a:rPr lang="hu-HU" altLang="hu-HU" i="1" dirty="0"/>
              <a:t>)</a:t>
            </a:r>
            <a:endParaRPr lang="en-US" altLang="hu-HU" i="1" dirty="0"/>
          </a:p>
          <a:p>
            <a:pPr lvl="1" eaLnBrk="1" hangingPunct="1"/>
            <a:endParaRPr lang="hu-HU" altLang="hu-HU" dirty="0"/>
          </a:p>
          <a:p>
            <a:pPr eaLnBrk="1" hangingPunct="1"/>
            <a:r>
              <a:rPr lang="hu-HU" altLang="hu-HU" dirty="0" smtClean="0"/>
              <a:t>A Féléves Feladatban ez az elvárás!!!</a:t>
            </a:r>
          </a:p>
          <a:p>
            <a:pPr lvl="1" eaLnBrk="1" hangingPunct="1"/>
            <a:r>
              <a:rPr lang="hu-HU" altLang="hu-HU" dirty="0"/>
              <a:t>Tényleges Megoldás: </a:t>
            </a:r>
            <a:r>
              <a:rPr lang="hu-HU" altLang="hu-HU" dirty="0" err="1"/>
              <a:t>Repository</a:t>
            </a:r>
            <a:r>
              <a:rPr lang="hu-HU" altLang="hu-HU" dirty="0"/>
              <a:t> Design </a:t>
            </a:r>
            <a:r>
              <a:rPr lang="hu-HU" altLang="hu-HU" dirty="0" err="1"/>
              <a:t>Pattern</a:t>
            </a:r>
            <a:r>
              <a:rPr lang="hu-HU" altLang="hu-HU" dirty="0"/>
              <a:t> + </a:t>
            </a:r>
            <a:r>
              <a:rPr lang="hu-HU" altLang="hu-HU" dirty="0" err="1"/>
              <a:t>Moq</a:t>
            </a:r>
            <a:endParaRPr lang="hu-HU" altLang="hu-HU" dirty="0"/>
          </a:p>
          <a:p>
            <a:pPr lvl="1" eaLnBrk="1" hangingPunct="1"/>
            <a:endParaRPr lang="hu-HU" altLang="hu-HU" dirty="0"/>
          </a:p>
        </p:txBody>
      </p:sp>
      <p:sp>
        <p:nvSpPr>
          <p:cNvPr id="3072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32638B2-B162-41DB-88E7-BC17B93F9CA2}" type="slidenum">
              <a:rPr lang="hu-HU" sz="1000" smtClean="0">
                <a:solidFill>
                  <a:schemeClr val="tx1"/>
                </a:solidFill>
              </a:rPr>
              <a:pPr eaLnBrk="1" hangingPunct="1"/>
              <a:t>29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542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Tier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Layer</a:t>
            </a:r>
            <a:r>
              <a:rPr lang="hu-HU" dirty="0" smtClean="0"/>
              <a:t>: logikai felbontása az osztályoknak</a:t>
            </a:r>
          </a:p>
          <a:p>
            <a:pPr lvl="1"/>
            <a:r>
              <a:rPr lang="hu-HU" dirty="0" smtClean="0"/>
              <a:t>Az egy rétegbe tartozó osztályok egy közös „magasabb rendű” feladatot szolgálnak ki (pl. megjelenítés, adatkezelés…)</a:t>
            </a:r>
          </a:p>
          <a:p>
            <a:pPr lvl="1"/>
            <a:r>
              <a:rPr lang="hu-HU" dirty="0" smtClean="0"/>
              <a:t>Egyértelműen definiált, hogy melyek azok az osztályok, amelyek a rétegen kívülről elérhetőek</a:t>
            </a:r>
          </a:p>
          <a:p>
            <a:pPr lvl="1"/>
            <a:r>
              <a:rPr lang="hu-HU" dirty="0" smtClean="0"/>
              <a:t>A külső (szolgáltatott és felhasznált) funkcionalitásokat interfészekkel írjuk le</a:t>
            </a:r>
          </a:p>
          <a:p>
            <a:pPr lvl="1"/>
            <a:r>
              <a:rPr lang="hu-HU" dirty="0" smtClean="0"/>
              <a:t>Akkor jól megírt egy alkalmazás, ha egy réteg egy az egyben kicserélhető egy teljesen máshogy implementált, de azonos interfészekkel dolgozó másik komponensre</a:t>
            </a:r>
          </a:p>
          <a:p>
            <a:r>
              <a:rPr lang="hu-HU" dirty="0" err="1" smtClean="0"/>
              <a:t>Tier</a:t>
            </a:r>
            <a:r>
              <a:rPr lang="hu-HU" dirty="0" smtClean="0"/>
              <a:t>: fizikai felbontása az alkalmazás komponenseinek</a:t>
            </a:r>
          </a:p>
          <a:p>
            <a:pPr lvl="1"/>
            <a:r>
              <a:rPr lang="hu-HU" dirty="0" smtClean="0"/>
              <a:t>Szoftver- vagy hardver-komponensek, amik a rétegeket futtatják</a:t>
            </a:r>
          </a:p>
          <a:p>
            <a:pPr lvl="1"/>
            <a:r>
              <a:rPr lang="hu-HU" dirty="0" smtClean="0"/>
              <a:t>Nem feltétlenül azonos felbontású, mint a rétegek</a:t>
            </a: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3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" y="5085230"/>
            <a:ext cx="5638643" cy="17479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40" y="4666275"/>
            <a:ext cx="2089189" cy="2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19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Entity</a:t>
            </a:r>
            <a:r>
              <a:rPr lang="hu-HU" dirty="0" smtClean="0"/>
              <a:t> Framework verziók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692150"/>
            <a:ext cx="9251950" cy="57610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ym typeface="Wingdings" pitchFamily="2" charset="2"/>
              </a:rPr>
              <a:t>https://docs.microsoft.com/en-us/ef/ef6/what-is-new/past-releases</a:t>
            </a:r>
            <a:endParaRPr lang="hu-HU" dirty="0" smtClean="0"/>
          </a:p>
          <a:p>
            <a:r>
              <a:rPr lang="hu-HU" dirty="0" err="1" smtClean="0"/>
              <a:t>Linq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SQL: Formailag hasonló, „Félkész termék”</a:t>
            </a:r>
          </a:p>
          <a:p>
            <a:r>
              <a:rPr lang="hu-HU" dirty="0" smtClean="0"/>
              <a:t>EF1 = EF3.5 </a:t>
            </a:r>
            <a:r>
              <a:rPr lang="hu-HU" dirty="0" smtClean="0">
                <a:sym typeface="Wingdings" pitchFamily="2" charset="2"/>
              </a:rPr>
              <a:t> .NET 3.5 (2008)</a:t>
            </a:r>
          </a:p>
          <a:p>
            <a:r>
              <a:rPr lang="hu-HU" dirty="0" smtClean="0">
                <a:sym typeface="Wingdings" pitchFamily="2" charset="2"/>
              </a:rPr>
              <a:t>EF4  .NET 4 (2010) „</a:t>
            </a:r>
            <a:r>
              <a:rPr lang="en-US" dirty="0" smtClean="0"/>
              <a:t>POCO support, lazy loading, testability improvements, customizable code generation and the Model First workflow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EF4.1 </a:t>
            </a:r>
            <a:r>
              <a:rPr lang="hu-HU" dirty="0" smtClean="0">
                <a:sym typeface="Wingdings" pitchFamily="2" charset="2"/>
              </a:rPr>
              <a:t> „</a:t>
            </a:r>
            <a:r>
              <a:rPr lang="en-US" dirty="0" smtClean="0"/>
              <a:t>first to be published on </a:t>
            </a:r>
            <a:r>
              <a:rPr lang="en-US" dirty="0" err="1" smtClean="0"/>
              <a:t>NuGet</a:t>
            </a:r>
            <a:r>
              <a:rPr lang="en-US" dirty="0" smtClean="0"/>
              <a:t>. This release included the simplified </a:t>
            </a:r>
            <a:r>
              <a:rPr lang="en-US" dirty="0" err="1" smtClean="0"/>
              <a:t>DbContext</a:t>
            </a:r>
            <a:r>
              <a:rPr lang="en-US" dirty="0" smtClean="0"/>
              <a:t> API and the Code First workflow</a:t>
            </a:r>
            <a:r>
              <a:rPr lang="hu-HU" dirty="0" smtClean="0"/>
              <a:t>” </a:t>
            </a:r>
            <a:r>
              <a:rPr lang="en-GB" dirty="0">
                <a:sym typeface="Wingdings" pitchFamily="2" charset="2"/>
              </a:rPr>
              <a:t>(</a:t>
            </a:r>
            <a:r>
              <a:rPr lang="hu-HU" dirty="0" smtClean="0">
                <a:sym typeface="Wingdings" pitchFamily="2" charset="2"/>
              </a:rPr>
              <a:t>2011</a:t>
            </a:r>
            <a:r>
              <a:rPr lang="en-GB" dirty="0" smtClean="0">
                <a:sym typeface="Wingdings" pitchFamily="2" charset="2"/>
              </a:rPr>
              <a:t>)</a:t>
            </a:r>
            <a:r>
              <a:rPr lang="hu-HU" dirty="0" smtClean="0">
                <a:sym typeface="Wingdings" pitchFamily="2" charset="2"/>
              </a:rPr>
              <a:t>  a furcsa </a:t>
            </a:r>
            <a:r>
              <a:rPr lang="hu-HU" dirty="0" err="1" smtClean="0">
                <a:sym typeface="Wingdings" pitchFamily="2" charset="2"/>
              </a:rPr>
              <a:t>ObjectContext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api</a:t>
            </a:r>
            <a:r>
              <a:rPr lang="hu-HU" dirty="0" smtClean="0">
                <a:sym typeface="Wingdings" pitchFamily="2" charset="2"/>
              </a:rPr>
              <a:t> helyére a logikus </a:t>
            </a:r>
            <a:r>
              <a:rPr lang="hu-HU" dirty="0" err="1" smtClean="0">
                <a:sym typeface="Wingdings" pitchFamily="2" charset="2"/>
              </a:rPr>
              <a:t>DbContext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api</a:t>
            </a:r>
            <a:r>
              <a:rPr lang="hu-HU" dirty="0" smtClean="0">
                <a:sym typeface="Wingdings" pitchFamily="2" charset="2"/>
              </a:rPr>
              <a:t> került!</a:t>
            </a:r>
            <a:endParaRPr lang="hu-HU" dirty="0" smtClean="0"/>
          </a:p>
          <a:p>
            <a:r>
              <a:rPr lang="hu-HU" dirty="0" smtClean="0"/>
              <a:t>EF4.3 </a:t>
            </a:r>
            <a:r>
              <a:rPr lang="hu-HU" dirty="0" smtClean="0">
                <a:sym typeface="Wingdings" pitchFamily="2" charset="2"/>
              </a:rPr>
              <a:t> „</a:t>
            </a:r>
            <a:r>
              <a:rPr lang="hu-HU" dirty="0" smtClean="0"/>
              <a:t>Code First Migrations” </a:t>
            </a:r>
            <a:r>
              <a:rPr lang="en-GB" dirty="0">
                <a:sym typeface="Wingdings" pitchFamily="2" charset="2"/>
              </a:rPr>
              <a:t>(</a:t>
            </a:r>
            <a:r>
              <a:rPr lang="hu-HU" dirty="0" smtClean="0">
                <a:sym typeface="Wingdings" pitchFamily="2" charset="2"/>
              </a:rPr>
              <a:t>2012</a:t>
            </a:r>
            <a:r>
              <a:rPr lang="en-GB" dirty="0" smtClean="0">
                <a:sym typeface="Wingdings" pitchFamily="2" charset="2"/>
              </a:rPr>
              <a:t>) </a:t>
            </a:r>
            <a:r>
              <a:rPr lang="hu-HU" dirty="0" smtClean="0">
                <a:sym typeface="Wingdings" pitchFamily="2" charset="2"/>
              </a:rPr>
              <a:t> használható ORM!</a:t>
            </a:r>
          </a:p>
          <a:p>
            <a:endParaRPr lang="hu-HU" dirty="0" smtClean="0"/>
          </a:p>
          <a:p>
            <a:r>
              <a:rPr lang="hu-HU" dirty="0" smtClean="0"/>
              <a:t>EF5 </a:t>
            </a:r>
            <a:r>
              <a:rPr lang="en-GB" dirty="0" smtClean="0"/>
              <a:t>(</a:t>
            </a:r>
            <a:r>
              <a:rPr lang="hu-HU" dirty="0" smtClean="0"/>
              <a:t>2012</a:t>
            </a:r>
            <a:r>
              <a:rPr lang="en-GB" dirty="0" smtClean="0"/>
              <a:t>)</a:t>
            </a:r>
            <a:r>
              <a:rPr lang="hu-HU" dirty="0" smtClean="0"/>
              <a:t>, API változások …</a:t>
            </a:r>
          </a:p>
          <a:p>
            <a:r>
              <a:rPr lang="hu-HU" dirty="0" smtClean="0"/>
              <a:t>EF6 </a:t>
            </a:r>
            <a:r>
              <a:rPr lang="en-GB" dirty="0" smtClean="0"/>
              <a:t>(</a:t>
            </a:r>
            <a:r>
              <a:rPr lang="hu-HU" dirty="0" smtClean="0"/>
              <a:t>2013</a:t>
            </a:r>
            <a:r>
              <a:rPr lang="en-GB" dirty="0" smtClean="0"/>
              <a:t>)</a:t>
            </a:r>
            <a:r>
              <a:rPr lang="hu-HU" dirty="0" smtClean="0"/>
              <a:t>, API változások …</a:t>
            </a:r>
            <a:endParaRPr lang="hu-HU" dirty="0"/>
          </a:p>
          <a:p>
            <a:r>
              <a:rPr lang="hu-HU" dirty="0" smtClean="0"/>
              <a:t>EF 6.1 (2014), EF 6.2 (2017), EF 6.4 (2019) </a:t>
            </a:r>
            <a:r>
              <a:rPr lang="hu-HU" dirty="0">
                <a:sym typeface="Wingdings" panose="05000000000000000000" pitchFamily="2" charset="2"/>
              </a:rPr>
              <a:t> elterjedt és JÓ ORM!</a:t>
            </a:r>
            <a:endParaRPr lang="hu-HU" dirty="0" smtClean="0"/>
          </a:p>
          <a:p>
            <a:endParaRPr lang="hu-HU" dirty="0" smtClean="0">
              <a:sym typeface="Wingdings" pitchFamily="2" charset="2"/>
            </a:endParaRP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30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304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Entity</a:t>
            </a:r>
            <a:r>
              <a:rPr lang="hu-HU" dirty="0" smtClean="0"/>
              <a:t> Framework </a:t>
            </a:r>
            <a:r>
              <a:rPr lang="hu-HU" dirty="0" err="1" smtClean="0"/>
              <a:t>Core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548600"/>
            <a:ext cx="9251950" cy="5904588"/>
          </a:xfrm>
        </p:spPr>
        <p:txBody>
          <a:bodyPr/>
          <a:lstStyle/>
          <a:p>
            <a:r>
              <a:rPr lang="hu-HU" dirty="0"/>
              <a:t>EF7: RC1 2015 … 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en-US" dirty="0" smtClean="0"/>
              <a:t>You </a:t>
            </a:r>
            <a:r>
              <a:rPr lang="en-US" dirty="0"/>
              <a:t>should view the move from EF6.x to EF Core as a port rather than an </a:t>
            </a:r>
            <a:r>
              <a:rPr lang="en-US" dirty="0" smtClean="0"/>
              <a:t>upgrade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EF 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smtClean="0"/>
              <a:t>1.0 (2016), 2.0 (2017), 2.1 (2018) (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ASP.NET </a:t>
            </a:r>
            <a:r>
              <a:rPr lang="hu-HU" dirty="0" err="1" smtClean="0"/>
              <a:t>Core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smtClean="0"/>
              <a:t>LAZY LOAD + GROUP</a:t>
            </a:r>
            <a:r>
              <a:rPr lang="hu-HU" dirty="0"/>
              <a:t> </a:t>
            </a:r>
            <a:r>
              <a:rPr lang="hu-HU" dirty="0" smtClean="0"/>
              <a:t>BY, elértünk az EF 6.1 szintjére…</a:t>
            </a:r>
          </a:p>
          <a:p>
            <a:r>
              <a:rPr lang="hu-HU" dirty="0" smtClean="0"/>
              <a:t>EF </a:t>
            </a:r>
            <a:r>
              <a:rPr lang="hu-HU" dirty="0" err="1" smtClean="0"/>
              <a:t>Core</a:t>
            </a:r>
            <a:r>
              <a:rPr lang="hu-HU" dirty="0" smtClean="0"/>
              <a:t> 2.2 (2018), 3.0, 3.1 (2019)</a:t>
            </a:r>
          </a:p>
          <a:p>
            <a:pPr lvl="1"/>
            <a:r>
              <a:rPr lang="hu-HU" sz="1400" dirty="0" smtClean="0"/>
              <a:t>https</a:t>
            </a:r>
            <a:r>
              <a:rPr lang="hu-HU" sz="1400" dirty="0"/>
              <a:t>://</a:t>
            </a:r>
            <a:r>
              <a:rPr lang="hu-HU" sz="1400" dirty="0" smtClean="0"/>
              <a:t>docs.microsoft.com/en-us/ef/core/what-is-new/ef-core-3.x/breaking-changes</a:t>
            </a:r>
          </a:p>
          <a:p>
            <a:pPr lvl="1"/>
            <a:r>
              <a:rPr lang="hu-HU" sz="1400" dirty="0" smtClean="0"/>
              <a:t>https</a:t>
            </a:r>
            <a:r>
              <a:rPr lang="hu-HU" sz="1400" dirty="0"/>
              <a:t>://www.infoq.com/news/2019/06/EF-Core-3-Breaking-Changes/</a:t>
            </a:r>
            <a:endParaRPr lang="hu-HU" dirty="0" smtClean="0"/>
          </a:p>
          <a:p>
            <a:r>
              <a:rPr lang="hu-HU" dirty="0" smtClean="0"/>
              <a:t>Jelenleg:</a:t>
            </a:r>
            <a:br>
              <a:rPr lang="hu-HU" dirty="0" smtClean="0"/>
            </a:br>
            <a:r>
              <a:rPr lang="hu-HU" dirty="0" smtClean="0"/>
              <a:t>EF 6.4 </a:t>
            </a:r>
            <a:r>
              <a:rPr lang="hu-HU" dirty="0" smtClean="0">
                <a:sym typeface="Wingdings" panose="05000000000000000000" pitchFamily="2" charset="2"/>
              </a:rPr>
              <a:t> régi kódbázis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/>
              <a:t>EF </a:t>
            </a:r>
            <a:r>
              <a:rPr lang="hu-HU" dirty="0" err="1"/>
              <a:t>Core</a:t>
            </a:r>
            <a:r>
              <a:rPr lang="hu-HU" dirty="0"/>
              <a:t> 3.1 </a:t>
            </a:r>
            <a:r>
              <a:rPr lang="hu-HU" dirty="0" smtClean="0">
                <a:sym typeface="Wingdings" panose="05000000000000000000" pitchFamily="2" charset="2"/>
              </a:rPr>
              <a:t> Útban a .NET </a:t>
            </a:r>
            <a:r>
              <a:rPr lang="hu-HU" dirty="0">
                <a:sym typeface="Wingdings" panose="05000000000000000000" pitchFamily="2" charset="2"/>
              </a:rPr>
              <a:t>Framework </a:t>
            </a:r>
            <a:r>
              <a:rPr lang="hu-HU" dirty="0" smtClean="0">
                <a:sym typeface="Wingdings" panose="05000000000000000000" pitchFamily="2" charset="2"/>
              </a:rPr>
              <a:t>5 felé</a:t>
            </a:r>
            <a:endParaRPr lang="hu-HU" dirty="0" smtClean="0"/>
          </a:p>
          <a:p>
            <a:r>
              <a:rPr lang="hu-HU" dirty="0" smtClean="0"/>
              <a:t>https</a:t>
            </a:r>
            <a:r>
              <a:rPr lang="hu-HU" dirty="0"/>
              <a:t>://docs.microsoft.com/en-us/ef/efcore-and-ef6</a:t>
            </a:r>
            <a:r>
              <a:rPr lang="hu-HU" dirty="0" smtClean="0"/>
              <a:t>/</a:t>
            </a:r>
          </a:p>
          <a:p>
            <a:pPr lvl="1"/>
            <a:r>
              <a:rPr lang="hu-HU" dirty="0" smtClean="0"/>
              <a:t>Többnyire minden funkció elérhető, néhány kisebb hiányosság, néhány jó újítás</a:t>
            </a:r>
          </a:p>
          <a:p>
            <a:pPr lvl="1"/>
            <a:r>
              <a:rPr lang="hu-HU" dirty="0" smtClean="0"/>
              <a:t>Limited </a:t>
            </a:r>
            <a:r>
              <a:rPr lang="hu-HU" dirty="0" err="1" smtClean="0"/>
              <a:t>inheritance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hu-HU" dirty="0" smtClean="0"/>
              <a:t> (</a:t>
            </a:r>
            <a:r>
              <a:rPr lang="hu-HU" dirty="0" err="1" smtClean="0"/>
              <a:t>planned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5.0), No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Tracking</a:t>
            </a:r>
            <a:r>
              <a:rPr lang="hu-HU" dirty="0" smtClean="0"/>
              <a:t> </a:t>
            </a:r>
            <a:r>
              <a:rPr lang="hu-HU" dirty="0" err="1" smtClean="0"/>
              <a:t>Proxies</a:t>
            </a:r>
            <a:r>
              <a:rPr lang="hu-HU" dirty="0" smtClean="0"/>
              <a:t> (</a:t>
            </a:r>
            <a:r>
              <a:rPr lang="hu-HU" dirty="0" err="1" smtClean="0"/>
              <a:t>merged</a:t>
            </a:r>
            <a:r>
              <a:rPr lang="hu-HU" dirty="0" smtClean="0"/>
              <a:t> in 5.0), limited </a:t>
            </a:r>
            <a:r>
              <a:rPr lang="hu-HU" dirty="0" err="1" smtClean="0"/>
              <a:t>many-to-many</a:t>
            </a:r>
            <a:r>
              <a:rPr lang="hu-HU" dirty="0" smtClean="0"/>
              <a:t> (</a:t>
            </a:r>
            <a:r>
              <a:rPr lang="hu-HU" dirty="0" err="1" smtClean="0"/>
              <a:t>planned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5.0), No database.log (</a:t>
            </a:r>
            <a:r>
              <a:rPr lang="hu-HU" dirty="0" err="1" smtClean="0"/>
              <a:t>merged</a:t>
            </a:r>
            <a:r>
              <a:rPr lang="hu-HU" dirty="0" smtClean="0"/>
              <a:t> in 5.0)</a:t>
            </a:r>
          </a:p>
          <a:p>
            <a:pPr lvl="1"/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backlog: Update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, </a:t>
            </a:r>
            <a:r>
              <a:rPr lang="hu-HU" dirty="0" err="1" smtClean="0"/>
              <a:t>Stored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endParaRPr lang="hu-HU" dirty="0" smtClean="0"/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31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55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DbContext</a:t>
            </a:r>
            <a:r>
              <a:rPr lang="hu-HU" dirty="0" smtClean="0"/>
              <a:t> API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táblához szükség van egy, a </a:t>
            </a:r>
            <a:r>
              <a:rPr lang="hu-HU" dirty="0" smtClean="0"/>
              <a:t>táblával „azonos struktúrájú” osztályra: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/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 smtClean="0"/>
          </a:p>
          <a:p>
            <a:pPr lvl="1"/>
            <a:r>
              <a:rPr lang="hu-HU" dirty="0" smtClean="0"/>
              <a:t>A „Data Mapper” lényege, hogy elvileg lehet más az osztály és a tábla</a:t>
            </a:r>
          </a:p>
          <a:p>
            <a:pPr lvl="1"/>
            <a:r>
              <a:rPr lang="hu-HU" dirty="0" smtClean="0"/>
              <a:t>N:M </a:t>
            </a:r>
            <a:r>
              <a:rPr lang="hu-HU" dirty="0"/>
              <a:t>kapcsolatnál </a:t>
            </a:r>
            <a:r>
              <a:rPr lang="hu-HU" dirty="0" smtClean="0"/>
              <a:t>az </a:t>
            </a:r>
            <a:r>
              <a:rPr lang="hu-HU" dirty="0"/>
              <a:t>„</a:t>
            </a:r>
            <a:r>
              <a:rPr lang="hu-HU" dirty="0" err="1"/>
              <a:t>entityless</a:t>
            </a:r>
            <a:r>
              <a:rPr lang="hu-HU" dirty="0"/>
              <a:t>” </a:t>
            </a:r>
            <a:r>
              <a:rPr lang="hu-HU" dirty="0" smtClean="0"/>
              <a:t>mód: kapcsolótábla </a:t>
            </a:r>
            <a:r>
              <a:rPr lang="hu-HU" dirty="0" err="1" smtClean="0"/>
              <a:t>entity</a:t>
            </a:r>
            <a:r>
              <a:rPr lang="hu-HU" dirty="0" smtClean="0"/>
              <a:t> nélkül</a:t>
            </a:r>
          </a:p>
          <a:p>
            <a:pPr lvl="1"/>
            <a:r>
              <a:rPr lang="hu-HU" dirty="0" smtClean="0"/>
              <a:t>Ebben </a:t>
            </a:r>
            <a:r>
              <a:rPr lang="hu-HU" dirty="0"/>
              <a:t>a félévben </a:t>
            </a:r>
            <a:r>
              <a:rPr lang="hu-HU" dirty="0" smtClean="0"/>
              <a:t>ezeket ne próbáljuk ki:</a:t>
            </a:r>
            <a:br>
              <a:rPr lang="hu-HU" dirty="0" smtClean="0"/>
            </a:br>
            <a:r>
              <a:rPr lang="hu-HU" b="1" u="sng" dirty="0" smtClean="0"/>
              <a:t>1 </a:t>
            </a:r>
            <a:r>
              <a:rPr lang="hu-HU" b="1" u="sng" dirty="0"/>
              <a:t>tábla = 1 </a:t>
            </a:r>
            <a:r>
              <a:rPr lang="hu-HU" b="1" u="sng" dirty="0" err="1"/>
              <a:t>entity</a:t>
            </a:r>
            <a:r>
              <a:rPr lang="hu-HU" b="1" u="sng" dirty="0"/>
              <a:t> </a:t>
            </a:r>
            <a:r>
              <a:rPr lang="hu-HU" b="1" u="sng" dirty="0" err="1" smtClean="0"/>
              <a:t>class</a:t>
            </a:r>
            <a:r>
              <a:rPr lang="hu-HU" b="1" u="sng" dirty="0" smtClean="0"/>
              <a:t>, SQL </a:t>
            </a:r>
            <a:r>
              <a:rPr lang="hu-HU" b="1" u="sng" dirty="0" err="1" smtClean="0"/>
              <a:t>adatmezők</a:t>
            </a:r>
            <a:r>
              <a:rPr lang="hu-HU" b="1" u="sng" dirty="0" smtClean="0"/>
              <a:t> = C# </a:t>
            </a:r>
            <a:r>
              <a:rPr lang="hu-HU" b="1" u="sng" dirty="0" err="1" smtClean="0"/>
              <a:t>property</a:t>
            </a:r>
            <a:r>
              <a:rPr lang="hu-HU" b="1" u="sng" dirty="0" smtClean="0"/>
              <a:t>-k</a:t>
            </a:r>
            <a:endParaRPr lang="hu-HU" b="1" u="sng" dirty="0"/>
          </a:p>
          <a:p>
            <a:r>
              <a:rPr lang="hu-HU" dirty="0" err="1" smtClean="0"/>
              <a:t>DbContext</a:t>
            </a:r>
            <a:r>
              <a:rPr lang="hu-HU" dirty="0" smtClean="0"/>
              <a:t> (</a:t>
            </a:r>
            <a:r>
              <a:rPr lang="hu-HU" dirty="0" err="1" smtClean="0"/>
              <a:t>Model</a:t>
            </a:r>
            <a:r>
              <a:rPr lang="hu-HU" dirty="0" smtClean="0"/>
              <a:t> /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Magát az adatbázist reprezentáló osztály</a:t>
            </a:r>
            <a:endParaRPr lang="hu-HU" dirty="0" smtClean="0"/>
          </a:p>
          <a:p>
            <a:pPr lvl="1"/>
            <a:r>
              <a:rPr lang="hu-HU" dirty="0" smtClean="0"/>
              <a:t>Feladata a </a:t>
            </a:r>
            <a:r>
              <a:rPr lang="hu-HU" dirty="0" err="1" smtClean="0"/>
              <a:t>Connection</a:t>
            </a:r>
            <a:r>
              <a:rPr lang="hu-HU" dirty="0" smtClean="0"/>
              <a:t> kezelése és a táblák egységbe zárása</a:t>
            </a:r>
          </a:p>
          <a:p>
            <a:pPr lvl="1"/>
            <a:r>
              <a:rPr lang="hu-HU" dirty="0" smtClean="0"/>
              <a:t>A saját adatbázist ennek leszármazott osztálya fogja kezelni</a:t>
            </a:r>
          </a:p>
          <a:p>
            <a:pPr lvl="1"/>
            <a:r>
              <a:rPr lang="hu-HU" dirty="0" err="1" smtClean="0"/>
              <a:t>OnConfiguring</a:t>
            </a:r>
            <a:r>
              <a:rPr lang="hu-HU" dirty="0" smtClean="0"/>
              <a:t>() metódusa a kapcsolat beállítását végzi</a:t>
            </a:r>
          </a:p>
          <a:p>
            <a:pPr lvl="1"/>
            <a:r>
              <a:rPr lang="hu-HU" dirty="0" err="1" smtClean="0"/>
              <a:t>OnModelCreating</a:t>
            </a:r>
            <a:r>
              <a:rPr lang="hu-HU" dirty="0" smtClean="0"/>
              <a:t>() metódusa a táblák/entitások beállítását végzi:</a:t>
            </a:r>
            <a:br>
              <a:rPr lang="hu-HU" dirty="0" smtClean="0"/>
            </a:br>
            <a:r>
              <a:rPr lang="hu-HU" dirty="0" smtClean="0"/>
              <a:t>FLUENT API</a:t>
            </a:r>
          </a:p>
          <a:p>
            <a:r>
              <a:rPr lang="hu-HU" dirty="0" err="1" smtClean="0"/>
              <a:t>DbSet</a:t>
            </a:r>
            <a:r>
              <a:rPr lang="hu-HU" dirty="0" smtClean="0"/>
              <a:t>&lt;T</a:t>
            </a:r>
            <a:r>
              <a:rPr lang="hu-HU" dirty="0" smtClean="0"/>
              <a:t>&gt;</a:t>
            </a:r>
            <a:r>
              <a:rPr lang="en-US" dirty="0"/>
              <a:t> : </a:t>
            </a:r>
            <a:r>
              <a:rPr lang="en-US" dirty="0" err="1"/>
              <a:t>IQueryable</a:t>
            </a:r>
            <a:r>
              <a:rPr lang="en-US" dirty="0"/>
              <a:t>&lt;T&gt;</a:t>
            </a:r>
            <a:endParaRPr lang="hu-HU" dirty="0" smtClean="0"/>
          </a:p>
          <a:p>
            <a:pPr lvl="1"/>
            <a:r>
              <a:rPr lang="hu-HU" dirty="0" smtClean="0"/>
              <a:t>Táblát ( = T típusú objektum gyűjteményt) reprezentáló osztály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DbContext-ben</a:t>
            </a:r>
            <a:r>
              <a:rPr lang="hu-HU" dirty="0" smtClean="0"/>
              <a:t> 1-1 </a:t>
            </a:r>
            <a:r>
              <a:rPr lang="hu-HU" dirty="0" err="1" smtClean="0"/>
              <a:t>property</a:t>
            </a:r>
            <a:r>
              <a:rPr lang="hu-HU" dirty="0" smtClean="0"/>
              <a:t> minden táblának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8003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Fluent</a:t>
            </a:r>
            <a:r>
              <a:rPr lang="hu-HU" dirty="0" smtClean="0"/>
              <a:t> API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Annotations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4825140"/>
          </a:xfrm>
        </p:spPr>
        <p:txBody>
          <a:bodyPr/>
          <a:lstStyle/>
          <a:p>
            <a:r>
              <a:rPr lang="hu-HU" dirty="0" smtClean="0"/>
              <a:t>Közös cél: a kódban definiálni, hogy az </a:t>
            </a:r>
            <a:r>
              <a:rPr lang="hu-HU" dirty="0" err="1" smtClean="0"/>
              <a:t>entity</a:t>
            </a:r>
            <a:r>
              <a:rPr lang="hu-HU" dirty="0" smtClean="0"/>
              <a:t> osztályokban lévő C# tulajdonságok milyen SQL oszlopnak felel meg, az esetleges SQL-specifikus extrákkal együtt</a:t>
            </a:r>
          </a:p>
          <a:p>
            <a:r>
              <a:rPr lang="hu-HU" dirty="0" smtClean="0"/>
              <a:t>Attribút</a:t>
            </a:r>
            <a:r>
              <a:rPr lang="hu-HU" dirty="0" smtClean="0"/>
              <a:t>ummal / </a:t>
            </a:r>
            <a:r>
              <a:rPr lang="hu-HU" dirty="0" smtClean="0"/>
              <a:t>Annotációkkal</a:t>
            </a:r>
            <a:r>
              <a:rPr lang="hu-HU" dirty="0" smtClean="0"/>
              <a:t>: az </a:t>
            </a:r>
            <a:r>
              <a:rPr lang="hu-HU" dirty="0" err="1" smtClean="0"/>
              <a:t>entity</a:t>
            </a:r>
            <a:r>
              <a:rPr lang="hu-HU" dirty="0" smtClean="0"/>
              <a:t> osztály tulajdonságait attribútumokkal egészítjük ki</a:t>
            </a:r>
          </a:p>
          <a:p>
            <a:pPr lvl="1"/>
            <a:r>
              <a:rPr lang="hu-HU" dirty="0" err="1" smtClean="0"/>
              <a:t>Cars</a:t>
            </a:r>
            <a:r>
              <a:rPr lang="hu-HU" dirty="0" smtClean="0"/>
              <a:t> + </a:t>
            </a:r>
            <a:r>
              <a:rPr lang="hu-HU" dirty="0" err="1" smtClean="0"/>
              <a:t>Brands</a:t>
            </a:r>
            <a:r>
              <a:rPr lang="hu-HU" dirty="0" smtClean="0"/>
              <a:t> példa</a:t>
            </a:r>
          </a:p>
          <a:p>
            <a:r>
              <a:rPr lang="hu-HU" dirty="0" err="1"/>
              <a:t>Fluent</a:t>
            </a:r>
            <a:r>
              <a:rPr lang="hu-HU" dirty="0"/>
              <a:t> API: </a:t>
            </a:r>
            <a:r>
              <a:rPr lang="hu-HU" dirty="0" err="1"/>
              <a:t>DbContext</a:t>
            </a:r>
            <a:r>
              <a:rPr lang="hu-HU" dirty="0"/>
              <a:t> leszármazott osztály </a:t>
            </a:r>
            <a:r>
              <a:rPr lang="hu-HU" dirty="0" err="1"/>
              <a:t>OnModelCreating</a:t>
            </a:r>
            <a:r>
              <a:rPr lang="hu-HU" dirty="0"/>
              <a:t>() </a:t>
            </a:r>
            <a:r>
              <a:rPr lang="hu-HU" dirty="0" smtClean="0"/>
              <a:t>metódusában</a:t>
            </a:r>
          </a:p>
          <a:p>
            <a:pPr lvl="1"/>
            <a:r>
              <a:rPr lang="hu-HU" dirty="0" smtClean="0"/>
              <a:t>Modernebb</a:t>
            </a:r>
            <a:r>
              <a:rPr lang="hu-HU" dirty="0"/>
              <a:t>, jobban illeszkedik az EF </a:t>
            </a:r>
            <a:r>
              <a:rPr lang="hu-HU" dirty="0" err="1"/>
              <a:t>Core</a:t>
            </a:r>
            <a:r>
              <a:rPr lang="hu-HU" dirty="0"/>
              <a:t> szemlélethez</a:t>
            </a:r>
          </a:p>
          <a:p>
            <a:pPr lvl="1"/>
            <a:r>
              <a:rPr lang="hu-HU" dirty="0" err="1"/>
              <a:t>EmpDept</a:t>
            </a:r>
            <a:r>
              <a:rPr lang="hu-HU" dirty="0"/>
              <a:t> </a:t>
            </a:r>
            <a:r>
              <a:rPr lang="hu-HU" dirty="0" smtClean="0"/>
              <a:t>példa</a:t>
            </a:r>
          </a:p>
          <a:p>
            <a:pPr lvl="1"/>
            <a:r>
              <a:rPr lang="hu-HU" dirty="0" smtClean="0"/>
              <a:t>Idegen kulcsokhoz SOKKAL </a:t>
            </a:r>
            <a:r>
              <a:rPr lang="hu-HU" dirty="0" smtClean="0"/>
              <a:t>JOBB</a:t>
            </a:r>
            <a:r>
              <a:rPr lang="en-US" dirty="0" smtClean="0"/>
              <a:t> (With… Has…)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r>
              <a:rPr lang="hu-HU" dirty="0" smtClean="0"/>
              <a:t>A féléves feladatban mindegy, melyiket használjuk</a:t>
            </a:r>
          </a:p>
          <a:p>
            <a:pPr lvl="1"/>
            <a:r>
              <a:rPr lang="hu-HU" dirty="0" smtClean="0"/>
              <a:t>Annotációs módszer esetén is biztosan kell az </a:t>
            </a:r>
            <a:r>
              <a:rPr lang="hu-HU" dirty="0" err="1" smtClean="0"/>
              <a:t>OnModelCreating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Idegen kulcsok és </a:t>
            </a:r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Seeding</a:t>
            </a:r>
            <a:r>
              <a:rPr lang="hu-HU" dirty="0" smtClean="0"/>
              <a:t> miatt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98" y="3159600"/>
            <a:ext cx="4271963" cy="24145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61" y="1162495"/>
            <a:ext cx="66294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376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modell legenerálása (RÉGI SQL </a:t>
            </a:r>
            <a:r>
              <a:rPr lang="hu-HU" dirty="0" err="1" smtClean="0"/>
              <a:t>first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ym typeface="Wingdings" pitchFamily="2" charset="2"/>
              </a:rPr>
              <a:t>Előfeltétel: EF 6.x és meglévő táblák </a:t>
            </a:r>
            <a:br>
              <a:rPr lang="hu-HU" dirty="0" smtClean="0">
                <a:sym typeface="Wingdings" pitchFamily="2" charset="2"/>
              </a:rPr>
            </a:br>
            <a:r>
              <a:rPr lang="hu-HU" i="1" dirty="0" smtClean="0">
                <a:sym typeface="Wingdings" pitchFamily="2" charset="2"/>
              </a:rPr>
              <a:t>http</a:t>
            </a:r>
            <a:r>
              <a:rPr lang="hu-HU" i="1" dirty="0">
                <a:sym typeface="Wingdings" pitchFamily="2" charset="2"/>
              </a:rPr>
              <a:t>://msdn.microsoft.com/en-us/data/jj206878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Project, Add </a:t>
            </a:r>
            <a:r>
              <a:rPr lang="hu-HU" dirty="0" err="1" smtClean="0">
                <a:sym typeface="Wingdings" pitchFamily="2" charset="2"/>
              </a:rPr>
              <a:t>new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Item</a:t>
            </a:r>
            <a:r>
              <a:rPr lang="hu-HU" dirty="0" smtClean="0">
                <a:sym typeface="Wingdings" pitchFamily="2" charset="2"/>
              </a:rPr>
              <a:t>, ADO.NET </a:t>
            </a:r>
            <a:r>
              <a:rPr lang="hu-HU" dirty="0" err="1" smtClean="0">
                <a:sym typeface="Wingdings" pitchFamily="2" charset="2"/>
              </a:rPr>
              <a:t>Entity</a:t>
            </a:r>
            <a:r>
              <a:rPr lang="hu-HU" dirty="0" smtClean="0">
                <a:sym typeface="Wingdings" pitchFamily="2" charset="2"/>
              </a:rPr>
              <a:t> Data </a:t>
            </a:r>
            <a:r>
              <a:rPr lang="hu-HU" dirty="0" err="1" smtClean="0">
                <a:sym typeface="Wingdings" pitchFamily="2" charset="2"/>
              </a:rPr>
              <a:t>Model</a:t>
            </a:r>
            <a:r>
              <a:rPr lang="hu-HU" dirty="0" smtClean="0">
                <a:sym typeface="Wingdings" pitchFamily="2" charset="2"/>
              </a:rPr>
              <a:t> &lt;ADD&gt;</a:t>
            </a: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Generate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from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database</a:t>
            </a:r>
            <a:r>
              <a:rPr lang="hu-HU" dirty="0" smtClean="0">
                <a:sym typeface="Wingdings" pitchFamily="2" charset="2"/>
              </a:rPr>
              <a:t> &lt;NEXT&gt;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Az MDF file legyen a legördülő menüben + </a:t>
            </a:r>
            <a:r>
              <a:rPr lang="hu-HU" dirty="0" err="1" smtClean="0">
                <a:sym typeface="Wingdings" pitchFamily="2" charset="2"/>
              </a:rPr>
              <a:t>save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settings</a:t>
            </a:r>
            <a:r>
              <a:rPr lang="hu-HU" dirty="0" smtClean="0">
                <a:sym typeface="Wingdings" pitchFamily="2" charset="2"/>
              </a:rPr>
              <a:t> &lt;NEXT&gt;;  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EF6.0 &lt;NEXT&gt;;  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Mindegyik tábla mellett pipa + </a:t>
            </a:r>
            <a:r>
              <a:rPr lang="hu-HU" dirty="0" err="1" smtClean="0">
                <a:sym typeface="Wingdings" pitchFamily="2" charset="2"/>
              </a:rPr>
              <a:t>Model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namespace</a:t>
            </a:r>
            <a:r>
              <a:rPr lang="hu-HU" dirty="0" smtClean="0">
                <a:sym typeface="Wingdings" pitchFamily="2" charset="2"/>
              </a:rPr>
              <a:t> = </a:t>
            </a:r>
            <a:r>
              <a:rPr lang="hu-HU" dirty="0" err="1" smtClean="0">
                <a:sym typeface="Wingdings" pitchFamily="2" charset="2"/>
              </a:rPr>
              <a:t>EmpDeptModel</a:t>
            </a:r>
            <a:r>
              <a:rPr lang="hu-HU" dirty="0" smtClean="0">
                <a:sym typeface="Wingdings" pitchFamily="2" charset="2"/>
              </a:rPr>
              <a:t> &lt;FINISH&gt;</a:t>
            </a:r>
          </a:p>
          <a:p>
            <a:pPr>
              <a:defRPr/>
            </a:pP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Konfigurációtól függően: </a:t>
            </a:r>
            <a:r>
              <a:rPr lang="hu-HU" dirty="0" err="1" smtClean="0">
                <a:sym typeface="Wingdings" pitchFamily="2" charset="2"/>
              </a:rPr>
              <a:t>Template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can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harm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your</a:t>
            </a:r>
            <a:r>
              <a:rPr lang="hu-HU" dirty="0" smtClean="0">
                <a:sym typeface="Wingdings" pitchFamily="2" charset="2"/>
              </a:rPr>
              <a:t> computer, </a:t>
            </a:r>
            <a:r>
              <a:rPr lang="hu-HU" dirty="0" err="1" smtClean="0">
                <a:sym typeface="Wingdings" pitchFamily="2" charset="2"/>
              </a:rPr>
              <a:t>click</a:t>
            </a:r>
            <a:r>
              <a:rPr lang="hu-HU" dirty="0" smtClean="0">
                <a:sym typeface="Wingdings" pitchFamily="2" charset="2"/>
              </a:rPr>
              <a:t> ok </a:t>
            </a:r>
            <a:r>
              <a:rPr lang="hu-HU" dirty="0" err="1" smtClean="0">
                <a:sym typeface="Wingdings" pitchFamily="2" charset="2"/>
              </a:rPr>
              <a:t>to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run</a:t>
            </a:r>
            <a:r>
              <a:rPr lang="hu-HU" dirty="0" smtClean="0">
                <a:sym typeface="Wingdings" pitchFamily="2" charset="2"/>
              </a:rPr>
              <a:t> ... &lt;OK&gt; &lt;OK&gt;</a:t>
            </a:r>
            <a:br>
              <a:rPr lang="hu-HU" dirty="0" smtClean="0">
                <a:sym typeface="Wingdings" pitchFamily="2" charset="2"/>
              </a:rPr>
            </a:b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/>
              <a:t>Eredmény: automatikusan </a:t>
            </a:r>
            <a:r>
              <a:rPr lang="hu-HU" dirty="0"/>
              <a:t>generált </a:t>
            </a:r>
            <a:r>
              <a:rPr lang="hu-HU" dirty="0" smtClean="0"/>
              <a:t>erősen típusos osztályok, </a:t>
            </a:r>
            <a:r>
              <a:rPr lang="hu-HU" dirty="0"/>
              <a:t>csak ezek </a:t>
            </a:r>
            <a:r>
              <a:rPr lang="hu-HU" dirty="0" smtClean="0"/>
              <a:t>vagy generikus </a:t>
            </a:r>
            <a:r>
              <a:rPr lang="hu-HU" dirty="0"/>
              <a:t>osztályok típusparaméterezett </a:t>
            </a:r>
            <a:r>
              <a:rPr lang="hu-HU" dirty="0" smtClean="0"/>
              <a:t>változatai vagy </a:t>
            </a:r>
            <a:r>
              <a:rPr lang="hu-HU" dirty="0" smtClean="0"/>
              <a:t>inkább POCO </a:t>
            </a:r>
            <a:r>
              <a:rPr lang="hu-HU" dirty="0" smtClean="0"/>
              <a:t>osztályok </a:t>
            </a:r>
            <a:r>
              <a:rPr lang="hu-HU" dirty="0">
                <a:sym typeface="Wingdings" pitchFamily="2" charset="2"/>
              </a:rPr>
              <a:t> ~30KB a két táblás </a:t>
            </a:r>
            <a:r>
              <a:rPr lang="hu-HU" dirty="0" smtClean="0">
                <a:sym typeface="Wingdings" pitchFamily="2" charset="2"/>
              </a:rPr>
              <a:t>adatbázis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hu-HU" dirty="0" err="1" smtClean="0">
                <a:sym typeface="Wingdings" pitchFamily="2" charset="2"/>
              </a:rPr>
              <a:t>DataSet</a:t>
            </a:r>
            <a:r>
              <a:rPr lang="hu-HU" dirty="0" smtClean="0">
                <a:sym typeface="Wingdings" pitchFamily="2" charset="2"/>
              </a:rPr>
              <a:t>: 10x ekkora)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endParaRPr lang="hu-HU" dirty="0"/>
          </a:p>
          <a:p>
            <a:pPr marL="0" indent="0">
              <a:buFontTx/>
              <a:buNone/>
              <a:defRPr/>
            </a:pPr>
            <a:endParaRPr lang="hu-HU" i="1" dirty="0" smtClean="0">
              <a:sym typeface="Wingdings" pitchFamily="2" charset="2"/>
            </a:endParaRPr>
          </a:p>
        </p:txBody>
      </p:sp>
      <p:sp>
        <p:nvSpPr>
          <p:cNvPr id="358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724C306-A94D-4A46-A5AE-D51262361C6F}" type="slidenum">
              <a:rPr lang="hu-HU" sz="1000" smtClean="0">
                <a:solidFill>
                  <a:schemeClr val="tx1"/>
                </a:solidFill>
              </a:rPr>
              <a:pPr eaLnBrk="1" hangingPunct="1"/>
              <a:t>34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7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modell legenerálása (ÚJ EF </a:t>
            </a:r>
            <a:r>
              <a:rPr lang="hu-HU" dirty="0" err="1" smtClean="0"/>
              <a:t>Core</a:t>
            </a:r>
            <a:r>
              <a:rPr lang="hu-HU" dirty="0" smtClean="0"/>
              <a:t> SQL </a:t>
            </a:r>
            <a:r>
              <a:rPr lang="hu-HU" dirty="0" err="1" smtClean="0"/>
              <a:t>first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EmpDept.mdf</a:t>
            </a:r>
            <a:r>
              <a:rPr lang="hu-HU" dirty="0">
                <a:sym typeface="Wingdings" pitchFamily="2" charset="2"/>
              </a:rPr>
              <a:t>;</a:t>
            </a:r>
            <a:r>
              <a:rPr lang="hu-HU" dirty="0" smtClean="0">
                <a:sym typeface="Wingdings" pitchFamily="2" charset="2"/>
              </a:rPr>
              <a:t> meglévő táblák; </a:t>
            </a:r>
            <a:r>
              <a:rPr lang="hu-HU" dirty="0" err="1" smtClean="0">
                <a:sym typeface="Wingdings" pitchFamily="2" charset="2"/>
              </a:rPr>
              <a:t>Content+Copy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Always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Server </a:t>
            </a:r>
            <a:r>
              <a:rPr lang="hu-HU" dirty="0">
                <a:sym typeface="Wingdings" pitchFamily="2" charset="2"/>
              </a:rPr>
              <a:t>Explorer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EmpDept</a:t>
            </a:r>
            <a:r>
              <a:rPr lang="hu-HU" dirty="0" smtClean="0">
                <a:sym typeface="Wingdings" pitchFamily="2" charset="2"/>
              </a:rPr>
              <a:t>  Right </a:t>
            </a:r>
            <a:r>
              <a:rPr lang="hu-HU" dirty="0" err="1">
                <a:sym typeface="Wingdings" pitchFamily="2" charset="2"/>
              </a:rPr>
              <a:t>click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Properties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"</a:t>
            </a:r>
            <a:r>
              <a:rPr lang="hu-HU" dirty="0">
                <a:sym typeface="Wingdings" pitchFamily="2" charset="2"/>
              </a:rPr>
              <a:t>Data </a:t>
            </a:r>
            <a:r>
              <a:rPr lang="hu-HU" dirty="0" err="1">
                <a:sym typeface="Wingdings" pitchFamily="2" charset="2"/>
              </a:rPr>
              <a:t>Source</a:t>
            </a:r>
            <a:r>
              <a:rPr lang="hu-HU" dirty="0">
                <a:sym typeface="Wingdings" pitchFamily="2" charset="2"/>
              </a:rPr>
              <a:t> = (</a:t>
            </a:r>
            <a:r>
              <a:rPr lang="hu-HU" dirty="0" err="1">
                <a:sym typeface="Wingdings" pitchFamily="2" charset="2"/>
              </a:rPr>
              <a:t>LocalDB</a:t>
            </a:r>
            <a:r>
              <a:rPr lang="hu-HU" dirty="0">
                <a:sym typeface="Wingdings" pitchFamily="2" charset="2"/>
              </a:rPr>
              <a:t>)\</a:t>
            </a:r>
            <a:r>
              <a:rPr lang="hu-HU" dirty="0" err="1">
                <a:sym typeface="Wingdings" pitchFamily="2" charset="2"/>
              </a:rPr>
              <a:t>MSSQLLocalDB</a:t>
            </a:r>
            <a:r>
              <a:rPr lang="hu-HU" dirty="0">
                <a:sym typeface="Wingdings" pitchFamily="2" charset="2"/>
              </a:rPr>
              <a:t>; </a:t>
            </a:r>
            <a:r>
              <a:rPr lang="hu-HU" dirty="0" err="1">
                <a:sym typeface="Wingdings" pitchFamily="2" charset="2"/>
              </a:rPr>
              <a:t>AttachDbFilename</a:t>
            </a:r>
            <a:r>
              <a:rPr lang="hu-HU" dirty="0">
                <a:sym typeface="Wingdings" pitchFamily="2" charset="2"/>
              </a:rPr>
              <a:t> = |</a:t>
            </a:r>
            <a:r>
              <a:rPr lang="hu-HU" dirty="0" err="1">
                <a:sym typeface="Wingdings" pitchFamily="2" charset="2"/>
              </a:rPr>
              <a:t>DataDirectory</a:t>
            </a:r>
            <a:r>
              <a:rPr lang="hu-HU" dirty="0">
                <a:sym typeface="Wingdings" pitchFamily="2" charset="2"/>
              </a:rPr>
              <a:t>|\</a:t>
            </a:r>
            <a:r>
              <a:rPr lang="hu-HU" dirty="0" err="1">
                <a:sym typeface="Wingdings" pitchFamily="2" charset="2"/>
              </a:rPr>
              <a:t>EmpDept.mdf</a:t>
            </a:r>
            <a:r>
              <a:rPr lang="hu-HU" dirty="0">
                <a:sym typeface="Wingdings" pitchFamily="2" charset="2"/>
              </a:rPr>
              <a:t>; </a:t>
            </a:r>
            <a:r>
              <a:rPr lang="hu-HU" dirty="0" err="1">
                <a:sym typeface="Wingdings" pitchFamily="2" charset="2"/>
              </a:rPr>
              <a:t>Integrated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Security</a:t>
            </a:r>
            <a:r>
              <a:rPr lang="hu-HU" dirty="0">
                <a:sym typeface="Wingdings" pitchFamily="2" charset="2"/>
              </a:rPr>
              <a:t> = </a:t>
            </a:r>
            <a:r>
              <a:rPr lang="hu-HU" dirty="0" err="1">
                <a:sym typeface="Wingdings" pitchFamily="2" charset="2"/>
              </a:rPr>
              <a:t>True</a:t>
            </a:r>
            <a:r>
              <a:rPr lang="hu-HU" dirty="0">
                <a:sym typeface="Wingdings" pitchFamily="2" charset="2"/>
              </a:rPr>
              <a:t>"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„</a:t>
            </a:r>
            <a:r>
              <a:rPr lang="hu-HU" dirty="0" err="1" smtClean="0">
                <a:sym typeface="Wingdings" pitchFamily="2" charset="2"/>
              </a:rPr>
              <a:t>Close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” fontos a Server Explorer-</a:t>
            </a:r>
            <a:r>
              <a:rPr lang="hu-HU" dirty="0" err="1" smtClean="0">
                <a:sym typeface="Wingdings" pitchFamily="2" charset="2"/>
              </a:rPr>
              <a:t>ben</a:t>
            </a:r>
            <a:r>
              <a:rPr lang="hu-HU" dirty="0" smtClean="0">
                <a:sym typeface="Wingdings" pitchFamily="2" charset="2"/>
              </a:rPr>
              <a:t>!!!</a:t>
            </a:r>
          </a:p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Manage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Nuget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Packages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for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Solution</a:t>
            </a:r>
            <a:r>
              <a:rPr lang="hu-HU" dirty="0">
                <a:sym typeface="Wingdings" pitchFamily="2" charset="2"/>
              </a:rPr>
              <a:t> =&gt; NOT </a:t>
            </a:r>
            <a:r>
              <a:rPr lang="hu-HU" dirty="0" err="1">
                <a:sym typeface="Wingdings" pitchFamily="2" charset="2"/>
              </a:rPr>
              <a:t>prerelease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Microsoft.EntityFrameworkCore.SqlServer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Microsoft.EntityFrameworkCore.Tools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Microsoft.EntityFrameworkCore.Proxies</a:t>
            </a:r>
            <a:r>
              <a:rPr lang="hu-HU" dirty="0" smtClean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Nuget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Package</a:t>
            </a:r>
            <a:r>
              <a:rPr lang="hu-HU" dirty="0">
                <a:sym typeface="Wingdings" pitchFamily="2" charset="2"/>
              </a:rPr>
              <a:t> Manager </a:t>
            </a:r>
            <a:r>
              <a:rPr lang="hu-HU" dirty="0" err="1">
                <a:sym typeface="Wingdings" pitchFamily="2" charset="2"/>
              </a:rPr>
              <a:t>Console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Scaffold-DbContext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"CONNECTION_STRING" </a:t>
            </a:r>
            <a:r>
              <a:rPr lang="hu-HU" dirty="0" err="1">
                <a:sym typeface="Wingdings" pitchFamily="2" charset="2"/>
              </a:rPr>
              <a:t>Microsoft.EntityFrameworkCore.SqlServer</a:t>
            </a:r>
            <a:r>
              <a:rPr lang="hu-HU" dirty="0">
                <a:sym typeface="Wingdings" pitchFamily="2" charset="2"/>
              </a:rPr>
              <a:t> -</a:t>
            </a:r>
            <a:r>
              <a:rPr lang="hu-HU" dirty="0" err="1">
                <a:sym typeface="Wingdings" pitchFamily="2" charset="2"/>
              </a:rPr>
              <a:t>OutputDir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Models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Code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first</a:t>
            </a:r>
            <a:r>
              <a:rPr lang="hu-HU" dirty="0" smtClean="0">
                <a:sym typeface="Wingdings" pitchFamily="2" charset="2"/>
              </a:rPr>
              <a:t> megközelítésnél teljesen azonos szintaxisú osztályokat kell kézzel megírni, mint amit a </a:t>
            </a:r>
            <a:r>
              <a:rPr lang="hu-HU" dirty="0" err="1" smtClean="0">
                <a:sym typeface="Wingdings" pitchFamily="2" charset="2"/>
              </a:rPr>
              <a:t>Scaffold-DbContext</a:t>
            </a:r>
            <a:r>
              <a:rPr lang="hu-HU" dirty="0" smtClean="0">
                <a:sym typeface="Wingdings" pitchFamily="2" charset="2"/>
              </a:rPr>
              <a:t> legenerál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Szükséges </a:t>
            </a:r>
            <a:r>
              <a:rPr lang="hu-HU" dirty="0" smtClean="0">
                <a:sym typeface="Wingdings" pitchFamily="2" charset="2"/>
              </a:rPr>
              <a:t>az üres </a:t>
            </a:r>
            <a:r>
              <a:rPr lang="hu-HU" dirty="0" smtClean="0">
                <a:sym typeface="Wingdings" pitchFamily="2" charset="2"/>
              </a:rPr>
              <a:t>MDF+LDF állomány, valamint a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string</a:t>
            </a:r>
            <a:endParaRPr lang="hu-HU" dirty="0">
              <a:sym typeface="Wingdings" pitchFamily="2" charset="2"/>
            </a:endParaRPr>
          </a:p>
        </p:txBody>
      </p:sp>
      <p:sp>
        <p:nvSpPr>
          <p:cNvPr id="358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724C306-A94D-4A46-A5AE-D51262361C6F}" type="slidenum">
              <a:rPr lang="hu-HU" sz="1000" smtClean="0">
                <a:solidFill>
                  <a:schemeClr val="tx1"/>
                </a:solidFill>
              </a:rPr>
              <a:pPr eaLnBrk="1" hangingPunct="1"/>
              <a:t>35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272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8240713" cy="668337"/>
          </a:xfrm>
        </p:spPr>
        <p:txBody>
          <a:bodyPr/>
          <a:lstStyle/>
          <a:p>
            <a:r>
              <a:rPr lang="hu-HU" dirty="0" smtClean="0"/>
              <a:t>Példa Táblák</a:t>
            </a:r>
            <a:endParaRPr lang="en-GB" dirty="0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6D30450-86EF-49C8-80A1-A986C047642F}" type="slidenum">
              <a:rPr lang="hu-HU" sz="1000" smtClean="0">
                <a:solidFill>
                  <a:schemeClr val="tx1"/>
                </a:solidFill>
              </a:rPr>
              <a:pPr eaLnBrk="1" hangingPunct="1"/>
              <a:t>36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57263"/>
            <a:ext cx="90773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0C0A8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6E6E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8671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1. Inicializálás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107950" y="764392"/>
            <a:ext cx="8928100" cy="57610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EmpDeptEntities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Connect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DbSet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&lt;T&gt; típus, LINQ bővítménymetódusokkal</a:t>
            </a:r>
            <a:b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LINQ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query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syntax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is 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lehetséges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IEnumerable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&gt;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vs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IQueryable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&lt;T&gt;</a:t>
            </a:r>
            <a:endParaRPr lang="hu-HU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ED.Dept.First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dept.Dname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Lazy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loading</a:t>
            </a:r>
            <a:endParaRPr lang="hu-HU" dirty="0">
              <a:solidFill>
                <a:srgbClr val="00B05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string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ED.Emp.First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().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Dept.Dname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 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>
              <a:ea typeface="Calibri"/>
              <a:cs typeface="Times New Roman"/>
            </a:endParaRPr>
          </a:p>
        </p:txBody>
      </p:sp>
      <p:sp>
        <p:nvSpPr>
          <p:cNvPr id="368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F7A69B0-28E7-47AB-B501-F6FC7B5369E5}" type="slidenum">
              <a:rPr lang="hu-HU" sz="10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48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2. INSERT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newWorker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"BELA"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Mgr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null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20,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1000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};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ED.Emp.Add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newWorker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 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 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Save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via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change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tracking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!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Insert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hu-HU" dirty="0" smtClean="0">
              <a:cs typeface="Calibri" pitchFamily="34" charset="0"/>
            </a:endParaRPr>
          </a:p>
        </p:txBody>
      </p:sp>
      <p:sp>
        <p:nvSpPr>
          <p:cNvPr id="3789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2E31A84-B659-4643-956A-DEAB02B3766B}" type="slidenum">
              <a:rPr lang="hu-HU" sz="1000" smtClean="0">
                <a:solidFill>
                  <a:schemeClr val="tx1"/>
                </a:solidFill>
              </a:rPr>
              <a:pPr eaLnBrk="1" hangingPunct="1"/>
              <a:t>38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51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UPDATE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ED.Emp.Single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(x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=&gt;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x.Empno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== 1000);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someone.ENAME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"JOZSI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hange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tracking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!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"Update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</p:txBody>
      </p:sp>
      <p:sp>
        <p:nvSpPr>
          <p:cNvPr id="3891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89D9A6E-D6AC-4711-AA55-BE9509188245}" type="slidenum">
              <a:rPr lang="hu-HU" sz="10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380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Szoftver rétegek</a:t>
            </a:r>
            <a:endParaRPr lang="hu-HU" sz="3600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4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415162"/>
            <a:ext cx="8509017" cy="5442837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936600"/>
          </a:xfrm>
        </p:spPr>
        <p:txBody>
          <a:bodyPr/>
          <a:lstStyle/>
          <a:p>
            <a:r>
              <a:rPr lang="hu-HU" dirty="0" smtClean="0"/>
              <a:t>Mindegyik réteg felbontható osztályokra/rétegekre</a:t>
            </a:r>
          </a:p>
          <a:p>
            <a:r>
              <a:rPr lang="hu-HU" dirty="0" smtClean="0"/>
              <a:t>Kapcsolódási pontok: interfészek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1235457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 DELETE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ED.Emp.Single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(x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=&gt;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x.Empno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== 1000);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ED.Emp.Remove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 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Delete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</p:txBody>
      </p:sp>
      <p:sp>
        <p:nvSpPr>
          <p:cNvPr id="399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09C556F-0EA6-4C30-AE0A-295D89553769}" type="slidenum">
              <a:rPr lang="hu-HU" sz="10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276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 / </a:t>
            </a:r>
            <a:r>
              <a:rPr lang="hu-HU" dirty="0" err="1" smtClean="0"/>
              <a:t>Eager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224640"/>
          </a:xfrm>
        </p:spPr>
        <p:txBody>
          <a:bodyPr/>
          <a:lstStyle/>
          <a:p>
            <a:r>
              <a:rPr lang="hu-HU" dirty="0" err="1" smtClean="0"/>
              <a:t>Eager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r>
              <a:rPr lang="hu-HU" dirty="0" smtClean="0"/>
              <a:t>: Jobb Teljesítmény, DE előre tudni kell a </a:t>
            </a:r>
            <a:r>
              <a:rPr lang="hu-HU" dirty="0" smtClean="0"/>
              <a:t>később </a:t>
            </a:r>
            <a:r>
              <a:rPr lang="hu-HU" dirty="0" smtClean="0"/>
              <a:t>elérni </a:t>
            </a:r>
            <a:r>
              <a:rPr lang="hu-HU" dirty="0" smtClean="0"/>
              <a:t>kívánt hivatkozásokat, és ezeket a lekéréskor be kell hivatkozni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0" y="1917786"/>
            <a:ext cx="8029575" cy="1071563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 bwMode="auto">
          <a:xfrm>
            <a:off x="107950" y="3188662"/>
            <a:ext cx="8928100" cy="22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kern="0" dirty="0" err="1" smtClean="0"/>
              <a:t>Lazy</a:t>
            </a:r>
            <a:r>
              <a:rPr lang="hu-HU" kern="0" dirty="0" smtClean="0"/>
              <a:t> </a:t>
            </a:r>
            <a:r>
              <a:rPr lang="hu-HU" kern="0" dirty="0" err="1" smtClean="0"/>
              <a:t>Loading</a:t>
            </a:r>
            <a:r>
              <a:rPr lang="hu-HU" kern="0" dirty="0" smtClean="0"/>
              <a:t>: Gyengébb </a:t>
            </a:r>
            <a:r>
              <a:rPr lang="hu-HU" kern="0" dirty="0" smtClean="0"/>
              <a:t>teljesítmény </a:t>
            </a:r>
            <a:r>
              <a:rPr lang="hu-HU" kern="0" dirty="0" smtClean="0"/>
              <a:t>(főleg SOK rekordnál), de SOKKAL kényelmesebb használni, mert nem kell semmit előre </a:t>
            </a:r>
            <a:r>
              <a:rPr lang="hu-HU" kern="0" dirty="0" smtClean="0"/>
              <a:t>behivatkozni az adat lekérésekor</a:t>
            </a:r>
            <a:endParaRPr lang="hu-HU" kern="0" dirty="0" smtClean="0"/>
          </a:p>
          <a:p>
            <a:endParaRPr lang="hu-HU" kern="0" dirty="0"/>
          </a:p>
          <a:p>
            <a:endParaRPr lang="hu-HU" kern="0" dirty="0" smtClean="0"/>
          </a:p>
          <a:p>
            <a:endParaRPr lang="hu-HU" kern="0" dirty="0" smtClean="0"/>
          </a:p>
          <a:p>
            <a:pPr lvl="1"/>
            <a:r>
              <a:rPr lang="hu-HU" dirty="0" err="1" smtClean="0"/>
              <a:t>UseLazyLoadingProxies</a:t>
            </a:r>
            <a:r>
              <a:rPr lang="hu-HU" dirty="0" smtClean="0"/>
              <a:t>() kell az </a:t>
            </a:r>
            <a:r>
              <a:rPr lang="hu-HU" dirty="0" err="1" smtClean="0"/>
              <a:t>OnConfiguring</a:t>
            </a:r>
            <a:r>
              <a:rPr lang="hu-HU" dirty="0" smtClean="0"/>
              <a:t>() –</a:t>
            </a:r>
            <a:r>
              <a:rPr lang="hu-HU" dirty="0" err="1" smtClean="0"/>
              <a:t>ba</a:t>
            </a:r>
            <a:r>
              <a:rPr lang="hu-HU" dirty="0" smtClean="0"/>
              <a:t>, ez után vagy a .</a:t>
            </a:r>
            <a:r>
              <a:rPr lang="hu-HU" dirty="0" err="1" smtClean="0"/>
              <a:t>ToList</a:t>
            </a:r>
            <a:r>
              <a:rPr lang="hu-HU" dirty="0" smtClean="0"/>
              <a:t>() –en kell végigmenni, vagy pedig a „</a:t>
            </a:r>
            <a:r>
              <a:rPr lang="hu-HU" dirty="0" err="1" smtClean="0"/>
              <a:t>MultipleActiveResultSets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 smtClean="0"/>
              <a:t>true</a:t>
            </a:r>
            <a:r>
              <a:rPr lang="hu-HU" dirty="0" smtClean="0"/>
              <a:t>” kell a </a:t>
            </a:r>
            <a:r>
              <a:rPr lang="hu-HU" dirty="0" err="1" smtClean="0"/>
              <a:t>connection</a:t>
            </a:r>
            <a:r>
              <a:rPr lang="hu-HU" dirty="0" smtClean="0"/>
              <a:t> </a:t>
            </a:r>
            <a:r>
              <a:rPr lang="hu-HU" dirty="0" err="1" smtClean="0"/>
              <a:t>stringbe</a:t>
            </a:r>
            <a:endParaRPr lang="hu-HU" kern="0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2" y="4413774"/>
            <a:ext cx="8101013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74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az </a:t>
            </a:r>
            <a:r>
              <a:rPr lang="hu-HU" dirty="0" err="1" smtClean="0"/>
              <a:t>EmpDept</a:t>
            </a:r>
            <a:r>
              <a:rPr lang="hu-HU" dirty="0" smtClean="0"/>
              <a:t> adatbázison…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Hozza létre az adatbázist, majd abból SQL </a:t>
            </a:r>
            <a:r>
              <a:rPr lang="hu-HU" dirty="0" err="1" smtClean="0"/>
              <a:t>First</a:t>
            </a:r>
            <a:r>
              <a:rPr lang="hu-HU" dirty="0" smtClean="0"/>
              <a:t> módszerrel a modellt</a:t>
            </a:r>
            <a:br>
              <a:rPr lang="hu-HU" dirty="0" smtClean="0"/>
            </a:br>
            <a:r>
              <a:rPr lang="hu-HU" dirty="0" smtClean="0"/>
              <a:t>Nézze át a generált </a:t>
            </a:r>
            <a:r>
              <a:rPr lang="hu-HU" dirty="0" err="1" smtClean="0"/>
              <a:t>Entity</a:t>
            </a:r>
            <a:r>
              <a:rPr lang="hu-HU" dirty="0" smtClean="0"/>
              <a:t> és </a:t>
            </a:r>
            <a:r>
              <a:rPr lang="hu-HU" dirty="0" err="1" smtClean="0"/>
              <a:t>DbContext</a:t>
            </a:r>
            <a:r>
              <a:rPr lang="hu-HU" dirty="0" smtClean="0"/>
              <a:t> osztályokat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 dolgozók neveit a részlegük helyével együtt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 dolgozók nevét, fizetését, munkakörét, valamint a munkakör átlagjövedelmét (jövedelem = </a:t>
            </a:r>
            <a:r>
              <a:rPr lang="hu-HU" dirty="0" err="1" smtClean="0"/>
              <a:t>Sal</a:t>
            </a:r>
            <a:r>
              <a:rPr lang="hu-HU" dirty="0" smtClean="0"/>
              <a:t> + </a:t>
            </a:r>
            <a:r>
              <a:rPr lang="hu-HU" dirty="0" err="1" smtClean="0"/>
              <a:t>Comm</a:t>
            </a:r>
            <a:r>
              <a:rPr lang="hu-H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 dolgozók nevét, részlegük nevét, valamint a részlegükben dolgozó személyek darabszámát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Duplázza meg az elnök (PRESIDENT) fizetését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Törölje azokat, akik az elnök belépése után kevesebb, mint 30 nappal léptek be a céghez</a:t>
            </a:r>
          </a:p>
          <a:p>
            <a:pPr marL="457200" indent="-457200">
              <a:buFont typeface="+mj-lt"/>
              <a:buAutoNum type="arabicPeriod"/>
            </a:pP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1531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Gyakorlat: </a:t>
            </a:r>
            <a:r>
              <a:rPr lang="hu-HU" dirty="0" err="1" smtClean="0"/>
              <a:t>Cars</a:t>
            </a:r>
            <a:r>
              <a:rPr lang="hu-HU" dirty="0" smtClean="0"/>
              <a:t> + </a:t>
            </a:r>
            <a:r>
              <a:rPr lang="hu-HU" dirty="0" err="1" smtClean="0"/>
              <a:t>Brands</a:t>
            </a:r>
            <a:r>
              <a:rPr lang="hu-HU" dirty="0" smtClean="0"/>
              <a:t> adatbázis 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Hozza létre az adatbázist, majd abba teljesen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módszerrel töltse bele a táblákat és az adatokat</a:t>
            </a:r>
            <a:br>
              <a:rPr lang="hu-HU" dirty="0" smtClean="0"/>
            </a:br>
            <a:r>
              <a:rPr lang="hu-HU" dirty="0" smtClean="0"/>
              <a:t>(annotációkkal is megoldható akár – de a </a:t>
            </a:r>
            <a:r>
              <a:rPr lang="hu-HU" dirty="0" err="1" smtClean="0"/>
              <a:t>Fluent</a:t>
            </a:r>
            <a:r>
              <a:rPr lang="hu-HU" dirty="0" smtClean="0"/>
              <a:t> API teljes használata is ugyanúgy jó)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az összes márkát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az összes autót, a márkanévvel együtt (</a:t>
            </a:r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módszerrel)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Listázza</a:t>
            </a:r>
            <a:r>
              <a:rPr lang="hu-HU" dirty="0" smtClean="0"/>
              <a:t> az autókat, </a:t>
            </a:r>
            <a:br>
              <a:rPr lang="hu-HU" dirty="0" smtClean="0"/>
            </a:br>
            <a:r>
              <a:rPr lang="hu-HU" dirty="0" smtClean="0"/>
              <a:t>a márkák átlagárával</a:t>
            </a:r>
            <a:br>
              <a:rPr lang="hu-HU" dirty="0" smtClean="0"/>
            </a:br>
            <a:r>
              <a:rPr lang="hu-HU" dirty="0" smtClean="0"/>
              <a:t>együtt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24" y="3356990"/>
            <a:ext cx="5652852" cy="35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58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44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45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" y="1239986"/>
            <a:ext cx="9121199" cy="43926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rétegzett alkalmazás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" y="1239986"/>
            <a:ext cx="9121199" cy="43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18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gyenes összekötő 10"/>
          <p:cNvCxnSpPr/>
          <p:nvPr/>
        </p:nvCxnSpPr>
        <p:spPr>
          <a:xfrm flipV="1">
            <a:off x="251400" y="2492870"/>
            <a:ext cx="8541763" cy="720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Layered</a:t>
            </a:r>
            <a:r>
              <a:rPr lang="hu-HU" dirty="0" smtClean="0"/>
              <a:t> + </a:t>
            </a:r>
            <a:r>
              <a:rPr lang="hu-HU" dirty="0" err="1" smtClean="0"/>
              <a:t>Reuseable</a:t>
            </a:r>
            <a:r>
              <a:rPr lang="hu-HU" dirty="0" smtClean="0"/>
              <a:t> megvalósítás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259540" y="893930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STAR (SUBJECT)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59540" y="3603649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MOVER (LOGIC)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59540" y="5422144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CONSOLE MOVER (ENVIRONMENT)</a:t>
            </a:r>
            <a:endParaRPr lang="hu-HU" sz="2800" dirty="0">
              <a:solidFill>
                <a:schemeClr val="tx1"/>
              </a:solidFill>
            </a:endParaRPr>
          </a:p>
        </p:txBody>
      </p:sp>
      <p:cxnSp>
        <p:nvCxnSpPr>
          <p:cNvPr id="8" name="Egyenes összekötő nyíllal 7"/>
          <p:cNvCxnSpPr>
            <a:stCxn id="7" idx="0"/>
            <a:endCxn id="6" idx="2"/>
          </p:cNvCxnSpPr>
          <p:nvPr/>
        </p:nvCxnSpPr>
        <p:spPr>
          <a:xfrm flipV="1">
            <a:off x="4427864" y="4373670"/>
            <a:ext cx="0" cy="1048474"/>
          </a:xfrm>
          <a:prstGeom prst="straightConnector1">
            <a:avLst/>
          </a:prstGeom>
          <a:ln w="635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elfelé nyíl 8"/>
          <p:cNvSpPr/>
          <p:nvPr/>
        </p:nvSpPr>
        <p:spPr>
          <a:xfrm>
            <a:off x="1594000" y="1665226"/>
            <a:ext cx="2038126" cy="19063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(DIR)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5150718" y="1663951"/>
            <a:ext cx="2445470" cy="1912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SHOW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(X,Y,C)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62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SOLID 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 =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Responsibility</a:t>
            </a:r>
            <a:r>
              <a:rPr lang="hu-HU" dirty="0"/>
              <a:t> (*)</a:t>
            </a:r>
            <a:endParaRPr lang="hu-HU" dirty="0" smtClean="0"/>
          </a:p>
          <a:p>
            <a:pPr lvl="1"/>
            <a:r>
              <a:rPr lang="hu-HU" dirty="0" smtClean="0"/>
              <a:t>Egy jó osztály egy felelősségi körrel rendelkezik</a:t>
            </a:r>
          </a:p>
          <a:p>
            <a:pPr lvl="1"/>
            <a:r>
              <a:rPr lang="hu-HU" dirty="0" smtClean="0"/>
              <a:t>Nem szabad olyan osztályt készíteni, ami egyszerre adatkezelő, megjelenítő, műveletvégző, webszolgáltatás, …</a:t>
            </a:r>
          </a:p>
          <a:p>
            <a:r>
              <a:rPr lang="hu-HU" dirty="0" smtClean="0"/>
              <a:t>O = Open/</a:t>
            </a:r>
            <a:r>
              <a:rPr lang="hu-HU" dirty="0" err="1" smtClean="0"/>
              <a:t>Closed</a:t>
            </a:r>
            <a:r>
              <a:rPr lang="hu-HU" dirty="0" smtClean="0"/>
              <a:t> </a:t>
            </a:r>
            <a:r>
              <a:rPr lang="hu-HU" dirty="0" err="1" smtClean="0"/>
              <a:t>principle</a:t>
            </a:r>
            <a:endParaRPr lang="hu-HU" dirty="0" smtClean="0"/>
          </a:p>
          <a:p>
            <a:pPr lvl="1"/>
            <a:r>
              <a:rPr lang="hu-HU" dirty="0" smtClean="0"/>
              <a:t>Egy jó osztály egyszerre CLOSED (= használható) és OPEN (= bővíthető)</a:t>
            </a:r>
          </a:p>
          <a:p>
            <a:pPr lvl="1"/>
            <a:r>
              <a:rPr lang="hu-HU" dirty="0" smtClean="0"/>
              <a:t>Virtuális metódusok felüldefiniálásával, leszármazott osztályokkal elérhető</a:t>
            </a:r>
          </a:p>
          <a:p>
            <a:r>
              <a:rPr lang="hu-HU" dirty="0" smtClean="0"/>
              <a:t>L = </a:t>
            </a:r>
            <a:r>
              <a:rPr lang="hu-HU" dirty="0" err="1" smtClean="0"/>
              <a:t>Liskov</a:t>
            </a:r>
            <a:r>
              <a:rPr lang="hu-HU" dirty="0" smtClean="0"/>
              <a:t> </a:t>
            </a:r>
            <a:r>
              <a:rPr lang="hu-HU" dirty="0" err="1" smtClean="0"/>
              <a:t>substitution</a:t>
            </a:r>
            <a:endParaRPr lang="hu-HU" dirty="0" smtClean="0"/>
          </a:p>
          <a:p>
            <a:pPr lvl="1"/>
            <a:r>
              <a:rPr lang="hu-HU" dirty="0" smtClean="0"/>
              <a:t>Ős helyébe tetszőleges utód </a:t>
            </a:r>
            <a:r>
              <a:rPr lang="hu-HU" dirty="0" err="1" smtClean="0"/>
              <a:t>példányosítható</a:t>
            </a:r>
            <a:r>
              <a:rPr lang="hu-HU" dirty="0" smtClean="0"/>
              <a:t>, ez nem ront a funkcionalitáson</a:t>
            </a:r>
          </a:p>
          <a:p>
            <a:r>
              <a:rPr lang="hu-HU" dirty="0" smtClean="0"/>
              <a:t>I = </a:t>
            </a:r>
            <a:r>
              <a:rPr lang="hu-HU" dirty="0" err="1" smtClean="0"/>
              <a:t>Interface</a:t>
            </a:r>
            <a:r>
              <a:rPr lang="hu-HU" dirty="0" smtClean="0"/>
              <a:t> </a:t>
            </a:r>
            <a:r>
              <a:rPr lang="hu-HU" dirty="0" err="1" smtClean="0"/>
              <a:t>segregation</a:t>
            </a:r>
            <a:endParaRPr lang="hu-HU" dirty="0" smtClean="0"/>
          </a:p>
          <a:p>
            <a:pPr lvl="1"/>
            <a:r>
              <a:rPr lang="hu-HU" dirty="0" smtClean="0"/>
              <a:t>Sok kisebb interfész jobb, mint kevés nagyon nagy interfész</a:t>
            </a:r>
          </a:p>
          <a:p>
            <a:r>
              <a:rPr lang="hu-HU" dirty="0" smtClean="0"/>
              <a:t>D =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r>
              <a:rPr lang="hu-HU" dirty="0" smtClean="0"/>
              <a:t> (*)</a:t>
            </a:r>
          </a:p>
          <a:p>
            <a:pPr lvl="1"/>
            <a:r>
              <a:rPr lang="hu-HU" dirty="0" smtClean="0"/>
              <a:t>Konkrét osztályoktól ne függjünk, helyette interfésztől / absztrakt osztálytól</a:t>
            </a:r>
          </a:p>
          <a:p>
            <a:pPr lvl="1"/>
            <a:r>
              <a:rPr lang="hu-HU" dirty="0" smtClean="0"/>
              <a:t>A függőség konkrét létrehozása VALAKI MÁS feladata...</a:t>
            </a:r>
          </a:p>
          <a:p>
            <a:r>
              <a:rPr lang="hu-HU" dirty="0" smtClean="0"/>
              <a:t>Részletesebben: Prog4 (az csillaggal jelöltek a prog3 fő céljai)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8876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 =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 a konkrét X nevű osztálytól függjünk, hanem funkcionalitástól</a:t>
            </a:r>
          </a:p>
          <a:p>
            <a:pPr lvl="1"/>
            <a:r>
              <a:rPr lang="hu-HU" dirty="0" smtClean="0"/>
              <a:t>Interfész típus használatával VAGY absztrakt ősosztály használatával</a:t>
            </a:r>
          </a:p>
          <a:p>
            <a:r>
              <a:rPr lang="hu-HU" dirty="0"/>
              <a:t>Megkülönböztetendő: </a:t>
            </a:r>
            <a:r>
              <a:rPr lang="hu-HU" dirty="0" err="1"/>
              <a:t>Dependency</a:t>
            </a:r>
            <a:r>
              <a:rPr lang="hu-HU" dirty="0"/>
              <a:t> INVERSION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Dependency</a:t>
            </a:r>
            <a:r>
              <a:rPr lang="hu-HU" dirty="0"/>
              <a:t> INJECTION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r>
              <a:rPr lang="hu-HU" dirty="0" smtClean="0"/>
              <a:t> elv többféle módon megvalósítható</a:t>
            </a:r>
          </a:p>
          <a:p>
            <a:pPr lvl="1"/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injection</a:t>
            </a:r>
            <a:r>
              <a:rPr lang="hu-HU" dirty="0" smtClean="0"/>
              <a:t> (Prog3: interfész típusú </a:t>
            </a:r>
            <a:r>
              <a:rPr lang="hu-HU" dirty="0" err="1" smtClean="0"/>
              <a:t>ctor</a:t>
            </a:r>
            <a:r>
              <a:rPr lang="hu-HU" dirty="0" smtClean="0"/>
              <a:t> paraméterrel)</a:t>
            </a:r>
          </a:p>
          <a:p>
            <a:pPr lvl="1"/>
            <a:r>
              <a:rPr lang="hu-HU" dirty="0" err="1" smtClean="0"/>
              <a:t>Factory</a:t>
            </a:r>
            <a:r>
              <a:rPr lang="hu-HU" dirty="0" smtClean="0"/>
              <a:t> design </a:t>
            </a:r>
            <a:r>
              <a:rPr lang="hu-HU" dirty="0" err="1" smtClean="0"/>
              <a:t>patterns</a:t>
            </a:r>
            <a:r>
              <a:rPr lang="hu-HU" dirty="0" smtClean="0"/>
              <a:t> (Prog4)</a:t>
            </a:r>
          </a:p>
          <a:p>
            <a:pPr lvl="1"/>
            <a:r>
              <a:rPr lang="hu-HU" dirty="0" err="1" smtClean="0"/>
              <a:t>Inversion</a:t>
            </a:r>
            <a:r>
              <a:rPr lang="hu-HU" dirty="0" smtClean="0"/>
              <a:t> of </a:t>
            </a:r>
            <a:r>
              <a:rPr lang="hu-HU" dirty="0" err="1" smtClean="0"/>
              <a:t>Control</a:t>
            </a:r>
            <a:r>
              <a:rPr lang="hu-HU" dirty="0" smtClean="0"/>
              <a:t> (</a:t>
            </a:r>
            <a:r>
              <a:rPr lang="hu-HU" dirty="0" err="1" smtClean="0"/>
              <a:t>IoC</a:t>
            </a:r>
            <a:r>
              <a:rPr lang="hu-HU" dirty="0" smtClean="0"/>
              <a:t>) </a:t>
            </a:r>
            <a:r>
              <a:rPr lang="hu-HU" dirty="0" err="1" smtClean="0"/>
              <a:t>container</a:t>
            </a:r>
            <a:r>
              <a:rPr lang="hu-HU" dirty="0" smtClean="0"/>
              <a:t>/</a:t>
            </a:r>
            <a:r>
              <a:rPr lang="hu-HU" dirty="0" err="1" smtClean="0"/>
              <a:t>component</a:t>
            </a:r>
            <a:r>
              <a:rPr lang="hu-HU" dirty="0" smtClean="0"/>
              <a:t> segítségével (Prog4)</a:t>
            </a:r>
          </a:p>
          <a:p>
            <a:r>
              <a:rPr lang="hu-HU" dirty="0" smtClean="0"/>
              <a:t>Ennek a félévnek elsődleges célja, hogy a SOLID elveknek megfelelő adatszerkesztő alkalmazást hozzunk létre, ami</a:t>
            </a:r>
          </a:p>
          <a:p>
            <a:pPr lvl="1"/>
            <a:r>
              <a:rPr lang="hu-HU" dirty="0" smtClean="0"/>
              <a:t>Rétegzett és adatforrás-független (ORM-et használ)</a:t>
            </a:r>
          </a:p>
          <a:p>
            <a:pPr lvl="1"/>
            <a:r>
              <a:rPr lang="hu-HU" dirty="0" smtClean="0"/>
              <a:t>A logika réteg interfész típusú függőségeken keresztül, a </a:t>
            </a:r>
            <a:r>
              <a:rPr lang="hu-HU" dirty="0" err="1" smtClean="0"/>
              <a:t>Repository</a:t>
            </a:r>
            <a:r>
              <a:rPr lang="hu-HU" dirty="0" smtClean="0"/>
              <a:t> elvet követve éri el az adat-réteget</a:t>
            </a:r>
          </a:p>
          <a:p>
            <a:pPr lvl="1"/>
            <a:r>
              <a:rPr lang="hu-HU" dirty="0" smtClean="0"/>
              <a:t>A logika réteg a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injection</a:t>
            </a:r>
            <a:r>
              <a:rPr lang="hu-HU" dirty="0" smtClean="0"/>
              <a:t> módszerrel kapja meg az adat réteget</a:t>
            </a:r>
          </a:p>
          <a:p>
            <a:pPr lvl="1"/>
            <a:r>
              <a:rPr lang="hu-HU" dirty="0" smtClean="0"/>
              <a:t>A logika réteg tesztelhető: az adat réteg vagy fizikai adatbázis,</a:t>
            </a:r>
            <a:r>
              <a:rPr lang="hu-HU" dirty="0"/>
              <a:t> </a:t>
            </a:r>
            <a:r>
              <a:rPr lang="hu-HU" dirty="0" smtClean="0"/>
              <a:t>vagy egy csak a tesztelést lehetővé tevő „kamu” adatforrás</a:t>
            </a:r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3119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MSSQL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ym typeface="Wingdings" pitchFamily="2" charset="2"/>
              </a:rPr>
              <a:t>MSSQL: tipikusan kis- és középvállalatok által használt relációs adatbázis-kezelő szerver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SQL Express: kisebb változat: </a:t>
            </a:r>
            <a:r>
              <a:rPr lang="hu-HU" dirty="0">
                <a:sym typeface="Wingdings" pitchFamily="2" charset="2"/>
              </a:rPr>
              <a:t>max 10GB/database, max 1 CPU, max 1GB </a:t>
            </a:r>
            <a:r>
              <a:rPr lang="hu-HU" dirty="0" smtClean="0">
                <a:sym typeface="Wingdings" pitchFamily="2" charset="2"/>
              </a:rPr>
              <a:t>RAM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VS (min. </a:t>
            </a:r>
            <a:r>
              <a:rPr lang="hu-HU" dirty="0" err="1" smtClean="0">
                <a:sym typeface="Wingdings" pitchFamily="2" charset="2"/>
              </a:rPr>
              <a:t>Community</a:t>
            </a:r>
            <a:r>
              <a:rPr lang="hu-HU" dirty="0" smtClean="0">
                <a:sym typeface="Wingdings" pitchFamily="2" charset="2"/>
              </a:rPr>
              <a:t>) telepítésekor „Data Storage and </a:t>
            </a:r>
            <a:r>
              <a:rPr lang="hu-HU" dirty="0" err="1" smtClean="0">
                <a:sym typeface="Wingdings" pitchFamily="2" charset="2"/>
              </a:rPr>
              <a:t>Processing</a:t>
            </a:r>
            <a:r>
              <a:rPr lang="hu-HU" dirty="0" smtClean="0">
                <a:sym typeface="Wingdings" pitchFamily="2" charset="2"/>
              </a:rPr>
              <a:t>”, vagy HDD hiány esetén SQL Server Data </a:t>
            </a:r>
            <a:r>
              <a:rPr lang="hu-HU" dirty="0" err="1" smtClean="0">
                <a:sym typeface="Wingdings" pitchFamily="2" charset="2"/>
              </a:rPr>
              <a:t>Tools</a:t>
            </a:r>
            <a:r>
              <a:rPr lang="hu-HU" dirty="0" smtClean="0">
                <a:sym typeface="Wingdings" pitchFamily="2" charset="2"/>
              </a:rPr>
              <a:t> + SQL Server 2016 Express </a:t>
            </a:r>
            <a:r>
              <a:rPr lang="hu-HU" dirty="0" err="1" smtClean="0">
                <a:sym typeface="Wingdings" pitchFamily="2" charset="2"/>
              </a:rPr>
              <a:t>LocalDB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err="1" smtClean="0">
                <a:sym typeface="Wingdings" pitchFamily="2" charset="2"/>
              </a:rPr>
              <a:t>LocalDb</a:t>
            </a:r>
            <a:r>
              <a:rPr lang="hu-HU" dirty="0" smtClean="0">
                <a:sym typeface="Wingdings" pitchFamily="2" charset="2"/>
              </a:rPr>
              <a:t>: Szerver-szolgáltatás </a:t>
            </a:r>
            <a:r>
              <a:rPr lang="hu-HU" dirty="0">
                <a:sym typeface="Wingdings" pitchFamily="2" charset="2"/>
              </a:rPr>
              <a:t>helyett igény szerint induló </a:t>
            </a:r>
            <a:r>
              <a:rPr lang="hu-HU" dirty="0" err="1">
                <a:sym typeface="Wingdings" pitchFamily="2" charset="2"/>
              </a:rPr>
              <a:t>library</a:t>
            </a:r>
            <a:r>
              <a:rPr lang="hu-HU" dirty="0">
                <a:sym typeface="Wingdings" pitchFamily="2" charset="2"/>
              </a:rPr>
              <a:t>, ami egy adatbázis-file-t </a:t>
            </a:r>
            <a:r>
              <a:rPr lang="hu-HU" dirty="0" smtClean="0">
                <a:sym typeface="Wingdings" pitchFamily="2" charset="2"/>
              </a:rPr>
              <a:t>használ, nekünk ez kell!</a:t>
            </a:r>
            <a:endParaRPr lang="hu-HU" dirty="0">
              <a:sym typeface="Wingdings" pitchFamily="2" charset="2"/>
            </a:endParaRPr>
          </a:p>
          <a:p>
            <a:r>
              <a:rPr lang="en-US" dirty="0" smtClean="0"/>
              <a:t>VS </a:t>
            </a:r>
            <a:r>
              <a:rPr lang="hu-HU" dirty="0" smtClean="0"/>
              <a:t>Projekten belüli, in-</a:t>
            </a:r>
            <a:r>
              <a:rPr lang="hu-HU" dirty="0" err="1" smtClean="0"/>
              <a:t>solution</a:t>
            </a:r>
            <a:r>
              <a:rPr lang="hu-HU" dirty="0" smtClean="0"/>
              <a:t> „Service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”</a:t>
            </a:r>
          </a:p>
          <a:p>
            <a:pPr lvl="1"/>
            <a:r>
              <a:rPr lang="hu-HU" dirty="0" err="1" smtClean="0"/>
              <a:t>LocalDB</a:t>
            </a:r>
            <a:r>
              <a:rPr lang="hu-HU" dirty="0" smtClean="0"/>
              <a:t> szolgáltatással megtámogatott MDF+LDF file-ok, a projekttel azonos könyvtárban (in-</a:t>
            </a:r>
            <a:r>
              <a:rPr lang="hu-HU" dirty="0" err="1" smtClean="0"/>
              <a:t>profile</a:t>
            </a:r>
            <a:r>
              <a:rPr lang="hu-HU" dirty="0" smtClean="0"/>
              <a:t> módszerrel NE)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Project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/ </a:t>
            </a:r>
            <a:r>
              <a:rPr lang="en-US" dirty="0">
                <a:sym typeface="Wingdings" pitchFamily="2" charset="2"/>
              </a:rPr>
              <a:t>Add New Item</a:t>
            </a:r>
            <a:r>
              <a:rPr lang="hu-HU" dirty="0">
                <a:sym typeface="Wingdings" pitchFamily="2" charset="2"/>
              </a:rPr>
              <a:t> / </a:t>
            </a:r>
            <a:r>
              <a:rPr lang="en-US" dirty="0">
                <a:sym typeface="Wingdings" pitchFamily="2" charset="2"/>
              </a:rPr>
              <a:t>Service-based </a:t>
            </a:r>
            <a:r>
              <a:rPr lang="en-US" dirty="0" smtClean="0">
                <a:sym typeface="Wingdings" pitchFamily="2" charset="2"/>
              </a:rPr>
              <a:t>Database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Szervezés</a:t>
            </a:r>
          </a:p>
          <a:p>
            <a:pPr lvl="1">
              <a:defRPr/>
            </a:pPr>
            <a:r>
              <a:rPr lang="hu-HU" dirty="0" smtClean="0"/>
              <a:t>A GIT </a:t>
            </a:r>
            <a:r>
              <a:rPr lang="hu-HU" dirty="0" err="1" smtClean="0"/>
              <a:t>repónak</a:t>
            </a:r>
            <a:r>
              <a:rPr lang="hu-HU" dirty="0" smtClean="0"/>
              <a:t> </a:t>
            </a:r>
            <a:r>
              <a:rPr lang="hu-HU" dirty="0"/>
              <a:t>is legyen része (.</a:t>
            </a:r>
            <a:r>
              <a:rPr lang="hu-HU" dirty="0" err="1"/>
              <a:t>gitignore</a:t>
            </a:r>
            <a:r>
              <a:rPr lang="hu-HU" dirty="0"/>
              <a:t> szerkesztése!!!)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Mindig legyen az EXE mellé bemásolva: MDF és LDF file esetén is jobb </a:t>
            </a:r>
            <a:r>
              <a:rPr lang="hu-HU" dirty="0" err="1" smtClean="0">
                <a:sym typeface="Wingdings" pitchFamily="2" charset="2"/>
              </a:rPr>
              <a:t>katt</a:t>
            </a:r>
            <a:r>
              <a:rPr lang="hu-HU" dirty="0" smtClean="0">
                <a:sym typeface="Wingdings" pitchFamily="2" charset="2"/>
              </a:rPr>
              <a:t> / </a:t>
            </a:r>
            <a:r>
              <a:rPr lang="hu-HU" dirty="0" err="1" smtClean="0">
                <a:sym typeface="Wingdings" pitchFamily="2" charset="2"/>
              </a:rPr>
              <a:t>Properties</a:t>
            </a:r>
            <a:r>
              <a:rPr lang="hu-HU" dirty="0" smtClean="0">
                <a:sym typeface="Wingdings" pitchFamily="2" charset="2"/>
              </a:rPr>
              <a:t> / </a:t>
            </a:r>
            <a:r>
              <a:rPr lang="hu-HU" dirty="0" err="1" smtClean="0">
                <a:sym typeface="Wingdings" pitchFamily="2" charset="2"/>
              </a:rPr>
              <a:t>Content</a:t>
            </a:r>
            <a:r>
              <a:rPr lang="hu-HU" dirty="0" smtClean="0">
                <a:sym typeface="Wingdings" pitchFamily="2" charset="2"/>
              </a:rPr>
              <a:t> + </a:t>
            </a:r>
            <a:r>
              <a:rPr lang="hu-HU" dirty="0" err="1" smtClean="0">
                <a:sym typeface="Wingdings" pitchFamily="2" charset="2"/>
              </a:rPr>
              <a:t>Copy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Always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hu-HU" dirty="0">
                <a:sym typeface="Wingdings" pitchFamily="2" charset="2"/>
              </a:rPr>
              <a:t>A táblák minden futtatáskor visszaállnak az eredeti állapotra</a:t>
            </a:r>
            <a:r>
              <a:rPr lang="hu-HU" dirty="0" smtClean="0">
                <a:sym typeface="Wingdings" pitchFamily="2" charset="2"/>
              </a:rPr>
              <a:t>!</a:t>
            </a:r>
          </a:p>
          <a:p>
            <a:pPr lvl="1">
              <a:defRPr/>
            </a:pPr>
            <a:r>
              <a:rPr lang="hu-HU" dirty="0">
                <a:sym typeface="Wingdings" pitchFamily="2" charset="2"/>
              </a:rPr>
              <a:t>SQL </a:t>
            </a:r>
            <a:r>
              <a:rPr lang="hu-HU" dirty="0" err="1">
                <a:sym typeface="Wingdings" pitchFamily="2" charset="2"/>
              </a:rPr>
              <a:t>First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vs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u="sng" dirty="0" err="1">
                <a:sym typeface="Wingdings" pitchFamily="2" charset="2"/>
              </a:rPr>
              <a:t>Code</a:t>
            </a:r>
            <a:r>
              <a:rPr lang="hu-HU" u="sng" dirty="0">
                <a:sym typeface="Wingdings" pitchFamily="2" charset="2"/>
              </a:rPr>
              <a:t> </a:t>
            </a:r>
            <a:r>
              <a:rPr lang="hu-HU" u="sng" dirty="0" err="1" smtClean="0">
                <a:sym typeface="Wingdings" pitchFamily="2" charset="2"/>
              </a:rPr>
              <a:t>First</a:t>
            </a:r>
            <a:endParaRPr lang="hu-HU" dirty="0">
              <a:sym typeface="Wingdings" pitchFamily="2" charset="2"/>
            </a:endParaRPr>
          </a:p>
        </p:txBody>
      </p:sp>
      <p:sp>
        <p:nvSpPr>
          <p:cNvPr id="614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25B4227-F3E5-484B-8975-48D5584FCD20}" type="slidenum">
              <a:rPr lang="hu-HU" sz="1000" smtClean="0">
                <a:solidFill>
                  <a:schemeClr val="tx1"/>
                </a:solidFill>
              </a:rPr>
              <a:pPr eaLnBrk="1" hangingPunct="1"/>
              <a:t>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91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28016</TotalTime>
  <Words>3019</Words>
  <Application>Microsoft Office PowerPoint</Application>
  <PresentationFormat>Diavetítés a képernyőre (4:3 oldalarány)</PresentationFormat>
  <Paragraphs>430</Paragraphs>
  <Slides>45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45</vt:i4>
      </vt:variant>
    </vt:vector>
  </HeadingPairs>
  <TitlesOfParts>
    <vt:vector size="52" baseType="lpstr">
      <vt:lpstr>Segoe UI</vt:lpstr>
      <vt:lpstr>Consolas</vt:lpstr>
      <vt:lpstr>Calibri</vt:lpstr>
      <vt:lpstr>Wingdings</vt:lpstr>
      <vt:lpstr>Times New Roman</vt:lpstr>
      <vt:lpstr>Silver</vt:lpstr>
      <vt:lpstr>1_Silver</vt:lpstr>
      <vt:lpstr>Haladó fejlesztési technikák</vt:lpstr>
      <vt:lpstr>Rétegek (layering)</vt:lpstr>
      <vt:lpstr>Tier vs Layer</vt:lpstr>
      <vt:lpstr>Tipikus Szoftver rétegek</vt:lpstr>
      <vt:lpstr>Nem rétegzett alkalmazás</vt:lpstr>
      <vt:lpstr>Layered + Reuseable megvalósítás</vt:lpstr>
      <vt:lpstr>SOLID elvek</vt:lpstr>
      <vt:lpstr>D = Dependency Inversion</vt:lpstr>
      <vt:lpstr>MSSQL</vt:lpstr>
      <vt:lpstr>ADO.NET: DbConnection/DbReader </vt:lpstr>
      <vt:lpstr>1. Inicializálás</vt:lpstr>
      <vt:lpstr>2. INSERT</vt:lpstr>
      <vt:lpstr>3. UPDATE</vt:lpstr>
      <vt:lpstr>4. DELETE</vt:lpstr>
      <vt:lpstr>5. SELECT</vt:lpstr>
      <vt:lpstr>5. SELECT</vt:lpstr>
      <vt:lpstr>A közvetlen SQL kommunikáció hátránya</vt:lpstr>
      <vt:lpstr>DbConnection vs DataSet vs Entity Framework</vt:lpstr>
      <vt:lpstr>ORM = Object Relational Mapping – alapfeladat</vt:lpstr>
      <vt:lpstr>ORM = Object Relational Mapping – rendszerek</vt:lpstr>
      <vt:lpstr>Doctrine DQL</vt:lpstr>
      <vt:lpstr>Java + Hibernate + Stream API</vt:lpstr>
      <vt:lpstr>C# + Entity Framework + LINQ</vt:lpstr>
      <vt:lpstr>EF Rétegek</vt:lpstr>
      <vt:lpstr>ORM használatának hátrányai</vt:lpstr>
      <vt:lpstr>ORM sebessége (C#)</vt:lpstr>
      <vt:lpstr>ORM sebessége (PHP)</vt:lpstr>
      <vt:lpstr>ORM használatának előnyei</vt:lpstr>
      <vt:lpstr>+1 réteg ???</vt:lpstr>
      <vt:lpstr>Entity Framework verziók</vt:lpstr>
      <vt:lpstr>Entity Framework Core</vt:lpstr>
      <vt:lpstr>DbContext API</vt:lpstr>
      <vt:lpstr>Fluent API vs Annotations</vt:lpstr>
      <vt:lpstr>A modell legenerálása (RÉGI SQL first)</vt:lpstr>
      <vt:lpstr>A modell legenerálása (ÚJ EF Core SQL first)</vt:lpstr>
      <vt:lpstr>Példa Táblák</vt:lpstr>
      <vt:lpstr>1. Inicializálás</vt:lpstr>
      <vt:lpstr>2. INSERT</vt:lpstr>
      <vt:lpstr>3. UPDATE</vt:lpstr>
      <vt:lpstr>4. DELETE</vt:lpstr>
      <vt:lpstr>5. SELECT / Eager vs Lazy Loading</vt:lpstr>
      <vt:lpstr>Példa: az EmpDept adatbázison…</vt:lpstr>
      <vt:lpstr>Gyakorlat: Cars + Brands adatbázis létrehozása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1410</cp:revision>
  <dcterms:created xsi:type="dcterms:W3CDTF">2006-05-29T11:27:00Z</dcterms:created>
  <dcterms:modified xsi:type="dcterms:W3CDTF">2020-09-21T10:12:34Z</dcterms:modified>
</cp:coreProperties>
</file>